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Mulled Wine Season" charset="1" panose="00000000000000000000"/>
      <p:regular r:id="rId33"/>
    </p:embeddedFont>
    <p:embeddedFont>
      <p:font typeface="More Sugar" charset="1" panose="00000000000000000000"/>
      <p:regular r:id="rId34"/>
    </p:embeddedFont>
    <p:embeddedFont>
      <p:font typeface="Gagalin" charset="1" panose="00000500000000000000"/>
      <p:regular r:id="rId35"/>
    </p:embeddedFont>
    <p:embeddedFont>
      <p:font typeface="Nunito Bold"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3.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3.png" Type="http://schemas.openxmlformats.org/officeDocument/2006/relationships/image"/><Relationship Id="rId7" Target="../media/image4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3.png" Type="http://schemas.openxmlformats.org/officeDocument/2006/relationships/image"/><Relationship Id="rId7" Target="../media/image4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5.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1.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4.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27.gif"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gif"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27.gif"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gif" Type="http://schemas.openxmlformats.org/officeDocument/2006/relationships/image"/><Relationship Id="rId9"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8.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TextBox 5" id="5"/>
          <p:cNvSpPr txBox="true"/>
          <p:nvPr/>
        </p:nvSpPr>
        <p:spPr>
          <a:xfrm rot="0">
            <a:off x="3941533" y="2146952"/>
            <a:ext cx="10404933" cy="4104925"/>
          </a:xfrm>
          <a:prstGeom prst="rect">
            <a:avLst/>
          </a:prstGeom>
        </p:spPr>
        <p:txBody>
          <a:bodyPr anchor="t" rtlCol="false" tIns="0" lIns="0" bIns="0" rIns="0">
            <a:spAutoFit/>
          </a:bodyPr>
          <a:lstStyle/>
          <a:p>
            <a:pPr algn="ctr" marL="0" indent="0" lvl="0">
              <a:lnSpc>
                <a:spcPts val="8005"/>
              </a:lnSpc>
            </a:pPr>
            <a:r>
              <a:rPr lang="en-US" sz="8169" spc="-302">
                <a:solidFill>
                  <a:srgbClr val="000000"/>
                </a:solidFill>
                <a:latin typeface="Mulled Wine Season"/>
                <a:ea typeface="Mulled Wine Season"/>
                <a:cs typeface="Mulled Wine Season"/>
                <a:sym typeface="Mulled Wine Season"/>
              </a:rPr>
              <a:t>Temperature prediction with machine learning algorithms</a:t>
            </a:r>
          </a:p>
        </p:txBody>
      </p:sp>
      <p:sp>
        <p:nvSpPr>
          <p:cNvPr name="Freeform 6" id="6"/>
          <p:cNvSpPr/>
          <p:nvPr/>
        </p:nvSpPr>
        <p:spPr>
          <a:xfrm flipH="false" flipV="false" rot="256876">
            <a:off x="1148087" y="1148087"/>
            <a:ext cx="3322638" cy="3322638"/>
          </a:xfrm>
          <a:custGeom>
            <a:avLst/>
            <a:gdLst/>
            <a:ahLst/>
            <a:cxnLst/>
            <a:rect r="r" b="b" t="t" l="l"/>
            <a:pathLst>
              <a:path h="3322638" w="3322638">
                <a:moveTo>
                  <a:pt x="0" y="0"/>
                </a:moveTo>
                <a:lnTo>
                  <a:pt x="3322638" y="0"/>
                </a:lnTo>
                <a:lnTo>
                  <a:pt x="3322638" y="3322638"/>
                </a:lnTo>
                <a:lnTo>
                  <a:pt x="0" y="3322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72624">
            <a:off x="13736788" y="1120257"/>
            <a:ext cx="3162687" cy="3028273"/>
          </a:xfrm>
          <a:custGeom>
            <a:avLst/>
            <a:gdLst/>
            <a:ahLst/>
            <a:cxnLst/>
            <a:rect r="r" b="b" t="t" l="l"/>
            <a:pathLst>
              <a:path h="3028273" w="3162687">
                <a:moveTo>
                  <a:pt x="0" y="0"/>
                </a:moveTo>
                <a:lnTo>
                  <a:pt x="3162687" y="0"/>
                </a:lnTo>
                <a:lnTo>
                  <a:pt x="3162687" y="3028273"/>
                </a:lnTo>
                <a:lnTo>
                  <a:pt x="0" y="3028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5604">
            <a:off x="1621001" y="4970693"/>
            <a:ext cx="2830622" cy="2331403"/>
          </a:xfrm>
          <a:custGeom>
            <a:avLst/>
            <a:gdLst/>
            <a:ahLst/>
            <a:cxnLst/>
            <a:rect r="r" b="b" t="t" l="l"/>
            <a:pathLst>
              <a:path h="2331403" w="2830622">
                <a:moveTo>
                  <a:pt x="0" y="0"/>
                </a:moveTo>
                <a:lnTo>
                  <a:pt x="2830622" y="0"/>
                </a:lnTo>
                <a:lnTo>
                  <a:pt x="2830622" y="2331403"/>
                </a:lnTo>
                <a:lnTo>
                  <a:pt x="0" y="2331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288248">
            <a:off x="13993230" y="4925631"/>
            <a:ext cx="3198853" cy="1739376"/>
          </a:xfrm>
          <a:custGeom>
            <a:avLst/>
            <a:gdLst/>
            <a:ahLst/>
            <a:cxnLst/>
            <a:rect r="r" b="b" t="t" l="l"/>
            <a:pathLst>
              <a:path h="1739376" w="3198853">
                <a:moveTo>
                  <a:pt x="0" y="0"/>
                </a:moveTo>
                <a:lnTo>
                  <a:pt x="3198853" y="0"/>
                </a:lnTo>
                <a:lnTo>
                  <a:pt x="3198853" y="1739376"/>
                </a:lnTo>
                <a:lnTo>
                  <a:pt x="0" y="17393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970131">
            <a:off x="9015672"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5648678" y="8388377"/>
            <a:ext cx="1873449" cy="1159624"/>
            <a:chOff x="0" y="0"/>
            <a:chExt cx="2497933" cy="1546166"/>
          </a:xfrm>
        </p:grpSpPr>
        <p:grpSp>
          <p:nvGrpSpPr>
            <p:cNvPr name="Group 12" id="12"/>
            <p:cNvGrpSpPr/>
            <p:nvPr/>
          </p:nvGrpSpPr>
          <p:grpSpPr>
            <a:xfrm rot="0">
              <a:off x="0" y="0"/>
              <a:ext cx="2497933" cy="1546166"/>
              <a:chOff x="0" y="0"/>
              <a:chExt cx="881818" cy="545826"/>
            </a:xfrm>
          </p:grpSpPr>
          <p:sp>
            <p:nvSpPr>
              <p:cNvPr name="Freeform 13" id="13"/>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4" id="14"/>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5" id="15"/>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16" id="16"/>
          <p:cNvSpPr/>
          <p:nvPr/>
        </p:nvSpPr>
        <p:spPr>
          <a:xfrm flipH="false" flipV="false" rot="0">
            <a:off x="5332432" y="6519164"/>
            <a:ext cx="3811568" cy="892532"/>
          </a:xfrm>
          <a:custGeom>
            <a:avLst/>
            <a:gdLst/>
            <a:ahLst/>
            <a:cxnLst/>
            <a:rect r="r" b="b" t="t" l="l"/>
            <a:pathLst>
              <a:path h="892532" w="3811568">
                <a:moveTo>
                  <a:pt x="0" y="0"/>
                </a:moveTo>
                <a:lnTo>
                  <a:pt x="3811568" y="0"/>
                </a:lnTo>
                <a:lnTo>
                  <a:pt x="3811568" y="892532"/>
                </a:lnTo>
                <a:lnTo>
                  <a:pt x="0" y="892532"/>
                </a:lnTo>
                <a:lnTo>
                  <a:pt x="0" y="0"/>
                </a:lnTo>
                <a:close/>
              </a:path>
            </a:pathLst>
          </a:custGeom>
          <a:blipFill>
            <a:blip r:embed="rId14"/>
            <a:stretch>
              <a:fillRect l="0" t="-79701" r="0" b="-168498"/>
            </a:stretch>
          </a:blipFill>
        </p:spPr>
      </p:sp>
      <p:sp>
        <p:nvSpPr>
          <p:cNvPr name="TextBox 17" id="17"/>
          <p:cNvSpPr txBox="true"/>
          <p:nvPr/>
        </p:nvSpPr>
        <p:spPr>
          <a:xfrm rot="0">
            <a:off x="1826298" y="8082364"/>
            <a:ext cx="7604257" cy="1333500"/>
          </a:xfrm>
          <a:prstGeom prst="rect">
            <a:avLst/>
          </a:prstGeom>
        </p:spPr>
        <p:txBody>
          <a:bodyPr anchor="t" rtlCol="false" tIns="0" lIns="0" bIns="0" rIns="0">
            <a:spAutoFit/>
          </a:bodyPr>
          <a:lstStyle/>
          <a:p>
            <a:pPr algn="l">
              <a:lnSpc>
                <a:spcPts val="3599"/>
              </a:lnSpc>
            </a:pPr>
            <a:r>
              <a:rPr lang="en-US" sz="2999">
                <a:solidFill>
                  <a:srgbClr val="16213D"/>
                </a:solidFill>
                <a:latin typeface="More Sugar"/>
                <a:ea typeface="More Sugar"/>
                <a:cs typeface="More Sugar"/>
                <a:sym typeface="More Sugar"/>
              </a:rPr>
              <a:t>Presented by: Rami Hala</a:t>
            </a:r>
          </a:p>
          <a:p>
            <a:pPr algn="l">
              <a:lnSpc>
                <a:spcPts val="3599"/>
              </a:lnSpc>
            </a:pPr>
            <a:r>
              <a:rPr lang="en-US" sz="2999">
                <a:solidFill>
                  <a:srgbClr val="16213D"/>
                </a:solidFill>
                <a:latin typeface="More Sugar"/>
                <a:ea typeface="More Sugar"/>
                <a:cs typeface="More Sugar"/>
                <a:sym typeface="More Sugar"/>
              </a:rPr>
              <a:t>                       Habib Samya</a:t>
            </a:r>
          </a:p>
          <a:p>
            <a:pPr algn="l" marL="0" indent="0" lvl="0">
              <a:lnSpc>
                <a:spcPts val="3599"/>
              </a:lnSpc>
              <a:spcBef>
                <a:spcPct val="0"/>
              </a:spcBef>
            </a:pPr>
            <a:r>
              <a:rPr lang="en-US" sz="2999">
                <a:solidFill>
                  <a:srgbClr val="16213D"/>
                </a:solidFill>
                <a:latin typeface="More Sugar"/>
                <a:ea typeface="More Sugar"/>
                <a:cs typeface="More Sugar"/>
                <a:sym typeface="More Sugar"/>
              </a:rPr>
              <a:t>                       Boudribila Kaoutar</a:t>
            </a:r>
          </a:p>
        </p:txBody>
      </p:sp>
      <p:sp>
        <p:nvSpPr>
          <p:cNvPr name="TextBox 18" id="18"/>
          <p:cNvSpPr txBox="true"/>
          <p:nvPr/>
        </p:nvSpPr>
        <p:spPr>
          <a:xfrm rot="0">
            <a:off x="8688939" y="8530039"/>
            <a:ext cx="7604257" cy="438150"/>
          </a:xfrm>
          <a:prstGeom prst="rect">
            <a:avLst/>
          </a:prstGeom>
        </p:spPr>
        <p:txBody>
          <a:bodyPr anchor="t" rtlCol="false" tIns="0" lIns="0" bIns="0" rIns="0">
            <a:spAutoFit/>
          </a:bodyPr>
          <a:lstStyle/>
          <a:p>
            <a:pPr algn="l" marL="0" indent="0" lvl="0">
              <a:lnSpc>
                <a:spcPts val="3599"/>
              </a:lnSpc>
              <a:spcBef>
                <a:spcPct val="0"/>
              </a:spcBef>
            </a:pPr>
            <a:r>
              <a:rPr lang="en-US" sz="2999">
                <a:solidFill>
                  <a:srgbClr val="16213D"/>
                </a:solidFill>
                <a:latin typeface="More Sugar"/>
                <a:ea typeface="More Sugar"/>
                <a:cs typeface="More Sugar"/>
                <a:sym typeface="More Sugar"/>
              </a:rPr>
              <a:t>Supervised by: Pr. Boudhir Anouar</a:t>
            </a:r>
          </a:p>
        </p:txBody>
      </p:sp>
      <p:sp>
        <p:nvSpPr>
          <p:cNvPr name="Freeform 19" id="19"/>
          <p:cNvSpPr/>
          <p:nvPr/>
        </p:nvSpPr>
        <p:spPr>
          <a:xfrm flipH="true" flipV="false" rot="0">
            <a:off x="9144000" y="6519164"/>
            <a:ext cx="3811568" cy="892532"/>
          </a:xfrm>
          <a:custGeom>
            <a:avLst/>
            <a:gdLst/>
            <a:ahLst/>
            <a:cxnLst/>
            <a:rect r="r" b="b" t="t" l="l"/>
            <a:pathLst>
              <a:path h="892532" w="3811568">
                <a:moveTo>
                  <a:pt x="3811568" y="0"/>
                </a:moveTo>
                <a:lnTo>
                  <a:pt x="0" y="0"/>
                </a:lnTo>
                <a:lnTo>
                  <a:pt x="0" y="892532"/>
                </a:lnTo>
                <a:lnTo>
                  <a:pt x="3811568" y="892532"/>
                </a:lnTo>
                <a:lnTo>
                  <a:pt x="3811568" y="0"/>
                </a:lnTo>
                <a:close/>
              </a:path>
            </a:pathLst>
          </a:custGeom>
          <a:blipFill>
            <a:blip r:embed="rId14"/>
            <a:stretch>
              <a:fillRect l="0" t="-79701" r="0" b="-168498"/>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03037" y="2860031"/>
            <a:ext cx="8250923" cy="6105683"/>
          </a:xfrm>
          <a:custGeom>
            <a:avLst/>
            <a:gdLst/>
            <a:ahLst/>
            <a:cxnLst/>
            <a:rect r="r" b="b" t="t" l="l"/>
            <a:pathLst>
              <a:path h="6105683" w="8250923">
                <a:moveTo>
                  <a:pt x="0" y="0"/>
                </a:moveTo>
                <a:lnTo>
                  <a:pt x="8250923" y="0"/>
                </a:lnTo>
                <a:lnTo>
                  <a:pt x="8250923" y="6105683"/>
                </a:lnTo>
                <a:lnTo>
                  <a:pt x="0" y="6105683"/>
                </a:lnTo>
                <a:lnTo>
                  <a:pt x="0" y="0"/>
                </a:lnTo>
                <a:close/>
              </a:path>
            </a:pathLst>
          </a:custGeom>
          <a:blipFill>
            <a:blip r:embed="rId4"/>
            <a:stretch>
              <a:fillRect l="0" t="0"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2" id="12"/>
          <p:cNvSpPr txBox="true"/>
          <p:nvPr/>
        </p:nvSpPr>
        <p:spPr>
          <a:xfrm rot="0">
            <a:off x="1709793" y="2123004"/>
            <a:ext cx="15266892"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Préparation et nettoyage des données</a:t>
            </a:r>
          </a:p>
        </p:txBody>
      </p:sp>
      <p:sp>
        <p:nvSpPr>
          <p:cNvPr name="Freeform 13" id="13"/>
          <p:cNvSpPr/>
          <p:nvPr/>
        </p:nvSpPr>
        <p:spPr>
          <a:xfrm flipH="false" flipV="false" rot="0">
            <a:off x="14134377" y="405958"/>
            <a:ext cx="4153623" cy="2258533"/>
          </a:xfrm>
          <a:custGeom>
            <a:avLst/>
            <a:gdLst/>
            <a:ahLst/>
            <a:cxnLst/>
            <a:rect r="r" b="b" t="t" l="l"/>
            <a:pathLst>
              <a:path h="2258533" w="4153623">
                <a:moveTo>
                  <a:pt x="0" y="0"/>
                </a:moveTo>
                <a:lnTo>
                  <a:pt x="4153623" y="0"/>
                </a:lnTo>
                <a:lnTo>
                  <a:pt x="4153623" y="2258533"/>
                </a:lnTo>
                <a:lnTo>
                  <a:pt x="0" y="22585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407105" y="3615189"/>
            <a:ext cx="4585027" cy="5643111"/>
          </a:xfrm>
          <a:custGeom>
            <a:avLst/>
            <a:gdLst/>
            <a:ahLst/>
            <a:cxnLst/>
            <a:rect r="r" b="b" t="t" l="l"/>
            <a:pathLst>
              <a:path h="5643111" w="4585027">
                <a:moveTo>
                  <a:pt x="0" y="0"/>
                </a:moveTo>
                <a:lnTo>
                  <a:pt x="4585027" y="0"/>
                </a:lnTo>
                <a:lnTo>
                  <a:pt x="4585027" y="5643111"/>
                </a:lnTo>
                <a:lnTo>
                  <a:pt x="0" y="5643111"/>
                </a:lnTo>
                <a:lnTo>
                  <a:pt x="0" y="0"/>
                </a:lnTo>
                <a:close/>
              </a:path>
            </a:pathLst>
          </a:custGeom>
          <a:blipFill>
            <a:blip r:embed="rId9"/>
            <a:stretch>
              <a:fillRect l="0" t="0" r="0" b="0"/>
            </a:stretch>
          </a:blipFill>
        </p:spPr>
      </p:sp>
      <p:sp>
        <p:nvSpPr>
          <p:cNvPr name="TextBox 15" id="15"/>
          <p:cNvSpPr txBox="true"/>
          <p:nvPr/>
        </p:nvSpPr>
        <p:spPr>
          <a:xfrm rot="0">
            <a:off x="-696146" y="2926215"/>
            <a:ext cx="10341525" cy="688974"/>
          </a:xfrm>
          <a:prstGeom prst="rect">
            <a:avLst/>
          </a:prstGeom>
        </p:spPr>
        <p:txBody>
          <a:bodyPr anchor="t" rtlCol="false" tIns="0" lIns="0" bIns="0" rIns="0">
            <a:spAutoFit/>
          </a:bodyPr>
          <a:lstStyle/>
          <a:p>
            <a:pPr algn="ctr">
              <a:lnSpc>
                <a:spcPts val="5600"/>
              </a:lnSpc>
            </a:pPr>
            <a:r>
              <a:rPr lang="en-US" sz="4000">
                <a:solidFill>
                  <a:srgbClr val="16213D"/>
                </a:solidFill>
                <a:latin typeface="Gagalin"/>
                <a:ea typeface="Gagalin"/>
                <a:cs typeface="Gagalin"/>
                <a:sym typeface="Gagalin"/>
              </a:rPr>
              <a:t>Néttoyage des données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427031" y="-431111"/>
            <a:ext cx="4443292" cy="2516014"/>
          </a:xfrm>
          <a:custGeom>
            <a:avLst/>
            <a:gdLst/>
            <a:ahLst/>
            <a:cxnLst/>
            <a:rect r="r" b="b" t="t" l="l"/>
            <a:pathLst>
              <a:path h="2516014" w="4443292">
                <a:moveTo>
                  <a:pt x="0" y="0"/>
                </a:moveTo>
                <a:lnTo>
                  <a:pt x="4443293" y="0"/>
                </a:lnTo>
                <a:lnTo>
                  <a:pt x="4443293" y="2516015"/>
                </a:lnTo>
                <a:lnTo>
                  <a:pt x="0" y="2516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2" id="12"/>
          <p:cNvSpPr/>
          <p:nvPr/>
        </p:nvSpPr>
        <p:spPr>
          <a:xfrm flipH="false" flipV="false" rot="0">
            <a:off x="1709793" y="3004332"/>
            <a:ext cx="13938885" cy="4721797"/>
          </a:xfrm>
          <a:custGeom>
            <a:avLst/>
            <a:gdLst/>
            <a:ahLst/>
            <a:cxnLst/>
            <a:rect r="r" b="b" t="t" l="l"/>
            <a:pathLst>
              <a:path h="4721797" w="13938885">
                <a:moveTo>
                  <a:pt x="0" y="0"/>
                </a:moveTo>
                <a:lnTo>
                  <a:pt x="13938885" y="0"/>
                </a:lnTo>
                <a:lnTo>
                  <a:pt x="13938885" y="4721797"/>
                </a:lnTo>
                <a:lnTo>
                  <a:pt x="0" y="4721797"/>
                </a:lnTo>
                <a:lnTo>
                  <a:pt x="0" y="0"/>
                </a:lnTo>
                <a:close/>
              </a:path>
            </a:pathLst>
          </a:custGeom>
          <a:blipFill>
            <a:blip r:embed="rId8"/>
            <a:stretch>
              <a:fillRect l="0" t="0" r="0" b="0"/>
            </a:stretch>
          </a:blipFill>
        </p:spPr>
      </p:sp>
      <p:sp>
        <p:nvSpPr>
          <p:cNvPr name="TextBox 13" id="13"/>
          <p:cNvSpPr txBox="true"/>
          <p:nvPr/>
        </p:nvSpPr>
        <p:spPr>
          <a:xfrm rot="0">
            <a:off x="1709793" y="2123004"/>
            <a:ext cx="14875609"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Analyse exploratoire des données (EDA)</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72897"/>
            <a:ext cx="16756254" cy="8775105"/>
            <a:chOff x="0" y="0"/>
            <a:chExt cx="1241204" cy="650008"/>
          </a:xfrm>
        </p:grpSpPr>
        <p:sp>
          <p:nvSpPr>
            <p:cNvPr name="Freeform 3" id="3"/>
            <p:cNvSpPr/>
            <p:nvPr/>
          </p:nvSpPr>
          <p:spPr>
            <a:xfrm flipH="false" flipV="false" rot="0">
              <a:off x="0" y="0"/>
              <a:ext cx="1241204" cy="650008"/>
            </a:xfrm>
            <a:custGeom>
              <a:avLst/>
              <a:gdLst/>
              <a:ahLst/>
              <a:cxnLst/>
              <a:rect r="r" b="b" t="t" l="l"/>
              <a:pathLst>
                <a:path h="650008" w="1241204">
                  <a:moveTo>
                    <a:pt x="43589" y="0"/>
                  </a:moveTo>
                  <a:lnTo>
                    <a:pt x="1197615" y="0"/>
                  </a:lnTo>
                  <a:cubicBezTo>
                    <a:pt x="1221688" y="0"/>
                    <a:pt x="1241204" y="19516"/>
                    <a:pt x="1241204" y="43589"/>
                  </a:cubicBezTo>
                  <a:lnTo>
                    <a:pt x="1241204" y="606418"/>
                  </a:lnTo>
                  <a:cubicBezTo>
                    <a:pt x="1241204" y="630492"/>
                    <a:pt x="1221688" y="650008"/>
                    <a:pt x="1197615" y="650008"/>
                  </a:cubicBezTo>
                  <a:lnTo>
                    <a:pt x="43589" y="650008"/>
                  </a:lnTo>
                  <a:cubicBezTo>
                    <a:pt x="19516" y="650008"/>
                    <a:pt x="0" y="630492"/>
                    <a:pt x="0" y="60641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335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624983" y="323489"/>
            <a:ext cx="2897145" cy="2788502"/>
          </a:xfrm>
          <a:custGeom>
            <a:avLst/>
            <a:gdLst/>
            <a:ahLst/>
            <a:cxnLst/>
            <a:rect r="r" b="b" t="t" l="l"/>
            <a:pathLst>
              <a:path h="2788502" w="2897145">
                <a:moveTo>
                  <a:pt x="0" y="0"/>
                </a:moveTo>
                <a:lnTo>
                  <a:pt x="2897144" y="0"/>
                </a:lnTo>
                <a:lnTo>
                  <a:pt x="2897144" y="2788502"/>
                </a:lnTo>
                <a:lnTo>
                  <a:pt x="0" y="27885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301335" y="3011940"/>
            <a:ext cx="9855175" cy="5950062"/>
          </a:xfrm>
          <a:custGeom>
            <a:avLst/>
            <a:gdLst/>
            <a:ahLst/>
            <a:cxnLst/>
            <a:rect r="r" b="b" t="t" l="l"/>
            <a:pathLst>
              <a:path h="5950062" w="9855175">
                <a:moveTo>
                  <a:pt x="0" y="0"/>
                </a:moveTo>
                <a:lnTo>
                  <a:pt x="9855175" y="0"/>
                </a:lnTo>
                <a:lnTo>
                  <a:pt x="9855175" y="5950062"/>
                </a:lnTo>
                <a:lnTo>
                  <a:pt x="0" y="5950062"/>
                </a:lnTo>
                <a:lnTo>
                  <a:pt x="0" y="0"/>
                </a:lnTo>
                <a:close/>
              </a:path>
            </a:pathLst>
          </a:custGeom>
          <a:blipFill>
            <a:blip r:embed="rId8"/>
            <a:stretch>
              <a:fillRect l="0" t="0" r="0" b="0"/>
            </a:stretch>
          </a:blipFill>
        </p:spPr>
      </p:sp>
      <p:sp>
        <p:nvSpPr>
          <p:cNvPr name="Freeform 13" id="13"/>
          <p:cNvSpPr/>
          <p:nvPr/>
        </p:nvSpPr>
        <p:spPr>
          <a:xfrm flipH="false" flipV="false" rot="0">
            <a:off x="12323027" y="3584423"/>
            <a:ext cx="4936273" cy="5673877"/>
          </a:xfrm>
          <a:custGeom>
            <a:avLst/>
            <a:gdLst/>
            <a:ahLst/>
            <a:cxnLst/>
            <a:rect r="r" b="b" t="t" l="l"/>
            <a:pathLst>
              <a:path h="5673877" w="4936273">
                <a:moveTo>
                  <a:pt x="0" y="0"/>
                </a:moveTo>
                <a:lnTo>
                  <a:pt x="4936273" y="0"/>
                </a:lnTo>
                <a:lnTo>
                  <a:pt x="4936273" y="5673877"/>
                </a:lnTo>
                <a:lnTo>
                  <a:pt x="0" y="5673877"/>
                </a:lnTo>
                <a:lnTo>
                  <a:pt x="0" y="0"/>
                </a:lnTo>
                <a:close/>
              </a:path>
            </a:pathLst>
          </a:custGeom>
          <a:blipFill>
            <a:blip r:embed="rId9"/>
            <a:stretch>
              <a:fillRect l="0" t="0" r="0" b="0"/>
            </a:stretch>
          </a:blipFill>
        </p:spPr>
      </p:sp>
      <p:sp>
        <p:nvSpPr>
          <p:cNvPr name="TextBox 14" id="14"/>
          <p:cNvSpPr txBox="true"/>
          <p:nvPr/>
        </p:nvSpPr>
        <p:spPr>
          <a:xfrm rot="0">
            <a:off x="1709793" y="2123004"/>
            <a:ext cx="11038259"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Extraction de caractéristiques</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59304" y="3758148"/>
            <a:ext cx="15126098" cy="3100850"/>
          </a:xfrm>
          <a:custGeom>
            <a:avLst/>
            <a:gdLst/>
            <a:ahLst/>
            <a:cxnLst/>
            <a:rect r="r" b="b" t="t" l="l"/>
            <a:pathLst>
              <a:path h="3100850" w="15126098">
                <a:moveTo>
                  <a:pt x="0" y="0"/>
                </a:moveTo>
                <a:lnTo>
                  <a:pt x="15126098" y="0"/>
                </a:lnTo>
                <a:lnTo>
                  <a:pt x="15126098" y="3100850"/>
                </a:lnTo>
                <a:lnTo>
                  <a:pt x="0" y="3100850"/>
                </a:lnTo>
                <a:lnTo>
                  <a:pt x="0" y="0"/>
                </a:lnTo>
                <a:close/>
              </a:path>
            </a:pathLst>
          </a:custGeom>
          <a:blipFill>
            <a:blip r:embed="rId6"/>
            <a:stretch>
              <a:fillRect l="0" t="0" r="0" b="0"/>
            </a:stretch>
          </a:blipFill>
        </p:spPr>
      </p:sp>
      <p:sp>
        <p:nvSpPr>
          <p:cNvPr name="Freeform 12" id="12"/>
          <p:cNvSpPr/>
          <p:nvPr/>
        </p:nvSpPr>
        <p:spPr>
          <a:xfrm flipH="false" flipV="false" rot="0">
            <a:off x="14279309" y="0"/>
            <a:ext cx="4008691" cy="3758148"/>
          </a:xfrm>
          <a:custGeom>
            <a:avLst/>
            <a:gdLst/>
            <a:ahLst/>
            <a:cxnLst/>
            <a:rect r="r" b="b" t="t" l="l"/>
            <a:pathLst>
              <a:path h="3758148" w="4008691">
                <a:moveTo>
                  <a:pt x="0" y="0"/>
                </a:moveTo>
                <a:lnTo>
                  <a:pt x="4008691" y="0"/>
                </a:lnTo>
                <a:lnTo>
                  <a:pt x="4008691" y="3758148"/>
                </a:lnTo>
                <a:lnTo>
                  <a:pt x="0" y="3758148"/>
                </a:lnTo>
                <a:lnTo>
                  <a:pt x="0" y="0"/>
                </a:lnTo>
                <a:close/>
              </a:path>
            </a:pathLst>
          </a:custGeom>
          <a:blipFill>
            <a:blip r:embed="rId7"/>
            <a:stretch>
              <a:fillRect l="0" t="0" r="0" b="0"/>
            </a:stretch>
          </a:blipFill>
        </p:spPr>
      </p:sp>
      <p:sp>
        <p:nvSpPr>
          <p:cNvPr name="TextBox 13" id="13"/>
          <p:cNvSpPr txBox="true"/>
          <p:nvPr/>
        </p:nvSpPr>
        <p:spPr>
          <a:xfrm rot="0">
            <a:off x="1709793" y="2498263"/>
            <a:ext cx="9771671"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Division des données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74013" y="4677678"/>
            <a:ext cx="4219932" cy="3913028"/>
          </a:xfrm>
          <a:custGeom>
            <a:avLst/>
            <a:gdLst/>
            <a:ahLst/>
            <a:cxnLst/>
            <a:rect r="r" b="b" t="t" l="l"/>
            <a:pathLst>
              <a:path h="3913028" w="4219932">
                <a:moveTo>
                  <a:pt x="0" y="0"/>
                </a:moveTo>
                <a:lnTo>
                  <a:pt x="4219932" y="0"/>
                </a:lnTo>
                <a:lnTo>
                  <a:pt x="4219932" y="3913028"/>
                </a:lnTo>
                <a:lnTo>
                  <a:pt x="0" y="3913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045143" y="2900612"/>
            <a:ext cx="9603535" cy="5690094"/>
          </a:xfrm>
          <a:custGeom>
            <a:avLst/>
            <a:gdLst/>
            <a:ahLst/>
            <a:cxnLst/>
            <a:rect r="r" b="b" t="t" l="l"/>
            <a:pathLst>
              <a:path h="5690094" w="9603535">
                <a:moveTo>
                  <a:pt x="0" y="0"/>
                </a:moveTo>
                <a:lnTo>
                  <a:pt x="9603535" y="0"/>
                </a:lnTo>
                <a:lnTo>
                  <a:pt x="9603535" y="5690094"/>
                </a:lnTo>
                <a:lnTo>
                  <a:pt x="0" y="5690094"/>
                </a:lnTo>
                <a:lnTo>
                  <a:pt x="0" y="0"/>
                </a:lnTo>
                <a:close/>
              </a:path>
            </a:pathLst>
          </a:custGeom>
          <a:blipFill>
            <a:blip r:embed="rId8"/>
            <a:stretch>
              <a:fillRect l="0" t="0" r="0" b="0"/>
            </a:stretch>
          </a:blipFill>
        </p:spPr>
      </p:sp>
      <p:sp>
        <p:nvSpPr>
          <p:cNvPr name="TextBox 13" id="13"/>
          <p:cNvSpPr txBox="true"/>
          <p:nvPr/>
        </p:nvSpPr>
        <p:spPr>
          <a:xfrm rot="0">
            <a:off x="1709793" y="2123004"/>
            <a:ext cx="11525093"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 Entraînement des modèles</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279309" y="0"/>
            <a:ext cx="4008691" cy="3758148"/>
          </a:xfrm>
          <a:custGeom>
            <a:avLst/>
            <a:gdLst/>
            <a:ahLst/>
            <a:cxnLst/>
            <a:rect r="r" b="b" t="t" l="l"/>
            <a:pathLst>
              <a:path h="3758148" w="4008691">
                <a:moveTo>
                  <a:pt x="0" y="0"/>
                </a:moveTo>
                <a:lnTo>
                  <a:pt x="4008691" y="0"/>
                </a:lnTo>
                <a:lnTo>
                  <a:pt x="4008691" y="3758148"/>
                </a:lnTo>
                <a:lnTo>
                  <a:pt x="0" y="3758148"/>
                </a:lnTo>
                <a:lnTo>
                  <a:pt x="0" y="0"/>
                </a:lnTo>
                <a:close/>
              </a:path>
            </a:pathLst>
          </a:custGeom>
          <a:blipFill>
            <a:blip r:embed="rId6"/>
            <a:stretch>
              <a:fillRect l="0" t="0" r="0" b="0"/>
            </a:stretch>
          </a:blipFill>
        </p:spPr>
      </p:sp>
      <p:sp>
        <p:nvSpPr>
          <p:cNvPr name="Freeform 12" id="12"/>
          <p:cNvSpPr/>
          <p:nvPr/>
        </p:nvSpPr>
        <p:spPr>
          <a:xfrm flipH="false" flipV="false" rot="0">
            <a:off x="2164854" y="2958976"/>
            <a:ext cx="9316610" cy="6009214"/>
          </a:xfrm>
          <a:custGeom>
            <a:avLst/>
            <a:gdLst/>
            <a:ahLst/>
            <a:cxnLst/>
            <a:rect r="r" b="b" t="t" l="l"/>
            <a:pathLst>
              <a:path h="6009214" w="9316610">
                <a:moveTo>
                  <a:pt x="0" y="0"/>
                </a:moveTo>
                <a:lnTo>
                  <a:pt x="9316610" y="0"/>
                </a:lnTo>
                <a:lnTo>
                  <a:pt x="9316610" y="6009213"/>
                </a:lnTo>
                <a:lnTo>
                  <a:pt x="0" y="6009213"/>
                </a:lnTo>
                <a:lnTo>
                  <a:pt x="0" y="0"/>
                </a:lnTo>
                <a:close/>
              </a:path>
            </a:pathLst>
          </a:custGeom>
          <a:blipFill>
            <a:blip r:embed="rId7"/>
            <a:stretch>
              <a:fillRect l="0" t="0" r="0" b="0"/>
            </a:stretch>
          </a:blipFill>
        </p:spPr>
      </p:sp>
      <p:sp>
        <p:nvSpPr>
          <p:cNvPr name="TextBox 13" id="13"/>
          <p:cNvSpPr txBox="true"/>
          <p:nvPr/>
        </p:nvSpPr>
        <p:spPr>
          <a:xfrm rot="0">
            <a:off x="1709793" y="2123004"/>
            <a:ext cx="9771671"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Évaluation des modèles</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279309" y="0"/>
            <a:ext cx="4008691" cy="3758148"/>
          </a:xfrm>
          <a:custGeom>
            <a:avLst/>
            <a:gdLst/>
            <a:ahLst/>
            <a:cxnLst/>
            <a:rect r="r" b="b" t="t" l="l"/>
            <a:pathLst>
              <a:path h="3758148" w="4008691">
                <a:moveTo>
                  <a:pt x="0" y="0"/>
                </a:moveTo>
                <a:lnTo>
                  <a:pt x="4008691" y="0"/>
                </a:lnTo>
                <a:lnTo>
                  <a:pt x="4008691" y="3758148"/>
                </a:lnTo>
                <a:lnTo>
                  <a:pt x="0" y="3758148"/>
                </a:lnTo>
                <a:lnTo>
                  <a:pt x="0" y="0"/>
                </a:lnTo>
                <a:close/>
              </a:path>
            </a:pathLst>
          </a:custGeom>
          <a:blipFill>
            <a:blip r:embed="rId6"/>
            <a:stretch>
              <a:fillRect l="0" t="0" r="0" b="0"/>
            </a:stretch>
          </a:blipFill>
        </p:spPr>
      </p:sp>
      <p:sp>
        <p:nvSpPr>
          <p:cNvPr name="Freeform 12" id="12"/>
          <p:cNvSpPr/>
          <p:nvPr/>
        </p:nvSpPr>
        <p:spPr>
          <a:xfrm flipH="false" flipV="false" rot="0">
            <a:off x="1709793" y="3011940"/>
            <a:ext cx="11301259" cy="5565870"/>
          </a:xfrm>
          <a:custGeom>
            <a:avLst/>
            <a:gdLst/>
            <a:ahLst/>
            <a:cxnLst/>
            <a:rect r="r" b="b" t="t" l="l"/>
            <a:pathLst>
              <a:path h="5565870" w="11301259">
                <a:moveTo>
                  <a:pt x="0" y="0"/>
                </a:moveTo>
                <a:lnTo>
                  <a:pt x="11301259" y="0"/>
                </a:lnTo>
                <a:lnTo>
                  <a:pt x="11301259" y="5565870"/>
                </a:lnTo>
                <a:lnTo>
                  <a:pt x="0" y="5565870"/>
                </a:lnTo>
                <a:lnTo>
                  <a:pt x="0" y="0"/>
                </a:lnTo>
                <a:close/>
              </a:path>
            </a:pathLst>
          </a:custGeom>
          <a:blipFill>
            <a:blip r:embed="rId7"/>
            <a:stretch>
              <a:fillRect l="0" t="0" r="0" b="0"/>
            </a:stretch>
          </a:blipFill>
        </p:spPr>
      </p:sp>
      <p:sp>
        <p:nvSpPr>
          <p:cNvPr name="TextBox 13" id="13"/>
          <p:cNvSpPr txBox="true"/>
          <p:nvPr/>
        </p:nvSpPr>
        <p:spPr>
          <a:xfrm rot="0">
            <a:off x="1709793" y="2123004"/>
            <a:ext cx="9771671"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Visualisation des résultats</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662087" y="7896867"/>
            <a:ext cx="983021" cy="9830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8" id="8"/>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9" id="9"/>
          <p:cNvGrpSpPr/>
          <p:nvPr/>
        </p:nvGrpSpPr>
        <p:grpSpPr>
          <a:xfrm rot="0">
            <a:off x="3769199" y="7896867"/>
            <a:ext cx="983021" cy="9830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11" id="11"/>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2" id="12"/>
          <p:cNvGrpSpPr/>
          <p:nvPr/>
        </p:nvGrpSpPr>
        <p:grpSpPr>
          <a:xfrm rot="0">
            <a:off x="4876311" y="7896867"/>
            <a:ext cx="983021" cy="98302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14" id="14"/>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5" id="15"/>
          <p:cNvGrpSpPr/>
          <p:nvPr/>
        </p:nvGrpSpPr>
        <p:grpSpPr>
          <a:xfrm rot="0">
            <a:off x="5985372" y="7896867"/>
            <a:ext cx="983021" cy="9830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17" id="17"/>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8" id="18"/>
          <p:cNvGrpSpPr/>
          <p:nvPr/>
        </p:nvGrpSpPr>
        <p:grpSpPr>
          <a:xfrm rot="0">
            <a:off x="7153938" y="7896867"/>
            <a:ext cx="983021" cy="98302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20" id="20"/>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1" id="21"/>
          <p:cNvGrpSpPr/>
          <p:nvPr/>
        </p:nvGrpSpPr>
        <p:grpSpPr>
          <a:xfrm rot="0">
            <a:off x="15648678" y="8388377"/>
            <a:ext cx="1873449" cy="1159624"/>
            <a:chOff x="0" y="0"/>
            <a:chExt cx="2497933" cy="1546166"/>
          </a:xfrm>
        </p:grpSpPr>
        <p:grpSp>
          <p:nvGrpSpPr>
            <p:cNvPr name="Group 22" id="22"/>
            <p:cNvGrpSpPr/>
            <p:nvPr/>
          </p:nvGrpSpPr>
          <p:grpSpPr>
            <a:xfrm rot="0">
              <a:off x="0" y="0"/>
              <a:ext cx="2497933" cy="1546166"/>
              <a:chOff x="0" y="0"/>
              <a:chExt cx="881818" cy="545826"/>
            </a:xfrm>
          </p:grpSpPr>
          <p:sp>
            <p:nvSpPr>
              <p:cNvPr name="Freeform 23" id="23"/>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24" id="24"/>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25" id="25"/>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26" id="26"/>
          <p:cNvSpPr/>
          <p:nvPr/>
        </p:nvSpPr>
        <p:spPr>
          <a:xfrm flipH="false" flipV="false" rot="0">
            <a:off x="11153740" y="2029742"/>
            <a:ext cx="4962948" cy="5229160"/>
          </a:xfrm>
          <a:custGeom>
            <a:avLst/>
            <a:gdLst/>
            <a:ahLst/>
            <a:cxnLst/>
            <a:rect r="r" b="b" t="t" l="l"/>
            <a:pathLst>
              <a:path h="5229160" w="4962948">
                <a:moveTo>
                  <a:pt x="0" y="0"/>
                </a:moveTo>
                <a:lnTo>
                  <a:pt x="4962949" y="0"/>
                </a:lnTo>
                <a:lnTo>
                  <a:pt x="4962949" y="5229160"/>
                </a:lnTo>
                <a:lnTo>
                  <a:pt x="0" y="5229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4889560" y="8022432"/>
            <a:ext cx="1002303" cy="79057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h</a:t>
            </a:r>
          </a:p>
        </p:txBody>
      </p:sp>
      <p:sp>
        <p:nvSpPr>
          <p:cNvPr name="TextBox 28" id="28"/>
          <p:cNvSpPr txBox="true"/>
          <p:nvPr/>
        </p:nvSpPr>
        <p:spPr>
          <a:xfrm rot="0">
            <a:off x="5998621" y="8022432"/>
            <a:ext cx="1002303" cy="79057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r</a:t>
            </a:r>
          </a:p>
        </p:txBody>
      </p:sp>
      <p:sp>
        <p:nvSpPr>
          <p:cNvPr name="TextBox 29" id="29"/>
          <p:cNvSpPr txBox="true"/>
          <p:nvPr/>
        </p:nvSpPr>
        <p:spPr>
          <a:xfrm rot="0">
            <a:off x="7167187"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e</a:t>
            </a:r>
          </a:p>
        </p:txBody>
      </p:sp>
      <p:sp>
        <p:nvSpPr>
          <p:cNvPr name="TextBox 30" id="30"/>
          <p:cNvSpPr txBox="true"/>
          <p:nvPr/>
        </p:nvSpPr>
        <p:spPr>
          <a:xfrm rot="0">
            <a:off x="3736668"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a</a:t>
            </a:r>
          </a:p>
        </p:txBody>
      </p:sp>
      <p:sp>
        <p:nvSpPr>
          <p:cNvPr name="TextBox 31" id="31"/>
          <p:cNvSpPr txBox="true"/>
          <p:nvPr/>
        </p:nvSpPr>
        <p:spPr>
          <a:xfrm rot="0">
            <a:off x="2619915"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f</a:t>
            </a:r>
          </a:p>
        </p:txBody>
      </p:sp>
      <p:sp>
        <p:nvSpPr>
          <p:cNvPr name="TextBox 32" id="32"/>
          <p:cNvSpPr txBox="true"/>
          <p:nvPr/>
        </p:nvSpPr>
        <p:spPr>
          <a:xfrm rot="0">
            <a:off x="2164854" y="2068009"/>
            <a:ext cx="7434207" cy="5193048"/>
          </a:xfrm>
          <a:prstGeom prst="rect">
            <a:avLst/>
          </a:prstGeom>
        </p:spPr>
        <p:txBody>
          <a:bodyPr anchor="t" rtlCol="false" tIns="0" lIns="0" bIns="0" rIns="0">
            <a:spAutoFit/>
          </a:bodyPr>
          <a:lstStyle/>
          <a:p>
            <a:pPr algn="l" marL="0" indent="0" lvl="0">
              <a:lnSpc>
                <a:spcPts val="8226"/>
              </a:lnSpc>
            </a:pPr>
            <a:r>
              <a:rPr lang="en-US" sz="6742" spc="-60">
                <a:solidFill>
                  <a:srgbClr val="000000"/>
                </a:solidFill>
                <a:latin typeface="Mulled Wine Season"/>
                <a:ea typeface="Mulled Wine Season"/>
                <a:cs typeface="Mulled Wine Season"/>
                <a:sym typeface="Mulled Wine Season"/>
              </a:rPr>
              <a:t>Évolution des températures minimale et maximale au fil du temps</a:t>
            </a:r>
          </a:p>
        </p:txBody>
      </p:sp>
      <p:grpSp>
        <p:nvGrpSpPr>
          <p:cNvPr name="Group 33" id="33"/>
          <p:cNvGrpSpPr/>
          <p:nvPr/>
        </p:nvGrpSpPr>
        <p:grpSpPr>
          <a:xfrm rot="0">
            <a:off x="9476593" y="7919804"/>
            <a:ext cx="983021" cy="98302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35" id="35"/>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36" id="36"/>
          <p:cNvSpPr txBox="true"/>
          <p:nvPr/>
        </p:nvSpPr>
        <p:spPr>
          <a:xfrm rot="0">
            <a:off x="9495643"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h</a:t>
            </a:r>
          </a:p>
        </p:txBody>
      </p:sp>
      <p:grpSp>
        <p:nvGrpSpPr>
          <p:cNvPr name="Group 37" id="37"/>
          <p:cNvGrpSpPr/>
          <p:nvPr/>
        </p:nvGrpSpPr>
        <p:grpSpPr>
          <a:xfrm rot="0">
            <a:off x="8321890" y="7896867"/>
            <a:ext cx="983021" cy="98302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39" id="39"/>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0" id="40"/>
          <p:cNvSpPr txBox="true"/>
          <p:nvPr/>
        </p:nvSpPr>
        <p:spPr>
          <a:xfrm rot="0">
            <a:off x="8312365"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n</a:t>
            </a:r>
          </a:p>
        </p:txBody>
      </p:sp>
      <p:grpSp>
        <p:nvGrpSpPr>
          <p:cNvPr name="Group 41" id="41"/>
          <p:cNvGrpSpPr/>
          <p:nvPr/>
        </p:nvGrpSpPr>
        <p:grpSpPr>
          <a:xfrm rot="0">
            <a:off x="10631296" y="7926209"/>
            <a:ext cx="983021" cy="98302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43" id="43"/>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4" id="44"/>
          <p:cNvSpPr txBox="true"/>
          <p:nvPr/>
        </p:nvSpPr>
        <p:spPr>
          <a:xfrm rot="0">
            <a:off x="10593196"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e</a:t>
            </a:r>
          </a:p>
        </p:txBody>
      </p:sp>
      <p:grpSp>
        <p:nvGrpSpPr>
          <p:cNvPr name="Group 45" id="45"/>
          <p:cNvGrpSpPr/>
          <p:nvPr/>
        </p:nvGrpSpPr>
        <p:grpSpPr>
          <a:xfrm rot="0">
            <a:off x="11814342" y="7896867"/>
            <a:ext cx="983021" cy="98302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47" id="47"/>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8" id="48"/>
          <p:cNvSpPr txBox="true"/>
          <p:nvPr/>
        </p:nvSpPr>
        <p:spPr>
          <a:xfrm rot="0">
            <a:off x="11814342"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i</a:t>
            </a:r>
          </a:p>
        </p:txBody>
      </p:sp>
      <p:grpSp>
        <p:nvGrpSpPr>
          <p:cNvPr name="Group 49" id="49"/>
          <p:cNvGrpSpPr/>
          <p:nvPr/>
        </p:nvGrpSpPr>
        <p:grpSpPr>
          <a:xfrm rot="0">
            <a:off x="12959520" y="7932614"/>
            <a:ext cx="983021" cy="983021"/>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51" id="51"/>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52" id="52"/>
          <p:cNvSpPr txBox="true"/>
          <p:nvPr/>
        </p:nvSpPr>
        <p:spPr>
          <a:xfrm rot="0">
            <a:off x="12997620" y="803524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t</a:t>
            </a:r>
          </a:p>
        </p:txBody>
      </p:sp>
      <p:grpSp>
        <p:nvGrpSpPr>
          <p:cNvPr name="Group 53" id="53"/>
          <p:cNvGrpSpPr/>
          <p:nvPr/>
        </p:nvGrpSpPr>
        <p:grpSpPr>
          <a:xfrm rot="0">
            <a:off x="14480130" y="7896867"/>
            <a:ext cx="983021" cy="983021"/>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212642" y="0"/>
                  </a:moveTo>
                  <a:lnTo>
                    <a:pt x="600158" y="0"/>
                  </a:lnTo>
                  <a:cubicBezTo>
                    <a:pt x="717597" y="0"/>
                    <a:pt x="812800" y="95203"/>
                    <a:pt x="812800" y="212642"/>
                  </a:cubicBezTo>
                  <a:lnTo>
                    <a:pt x="812800" y="600158"/>
                  </a:lnTo>
                  <a:cubicBezTo>
                    <a:pt x="812800" y="717597"/>
                    <a:pt x="717597" y="812800"/>
                    <a:pt x="600158" y="812800"/>
                  </a:cubicBezTo>
                  <a:lnTo>
                    <a:pt x="212642" y="812800"/>
                  </a:lnTo>
                  <a:cubicBezTo>
                    <a:pt x="95203" y="812800"/>
                    <a:pt x="0" y="717597"/>
                    <a:pt x="0" y="600158"/>
                  </a:cubicBezTo>
                  <a:lnTo>
                    <a:pt x="0" y="212642"/>
                  </a:lnTo>
                  <a:cubicBezTo>
                    <a:pt x="0" y="95203"/>
                    <a:pt x="95203" y="0"/>
                    <a:pt x="212642" y="0"/>
                  </a:cubicBezTo>
                  <a:close/>
                </a:path>
              </a:pathLst>
            </a:custGeom>
            <a:solidFill>
              <a:srgbClr val="619AC4"/>
            </a:solidFill>
          </p:spPr>
        </p:sp>
        <p:sp>
          <p:nvSpPr>
            <p:cNvPr name="TextBox 55" id="55"/>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56" id="56"/>
          <p:cNvSpPr txBox="true"/>
          <p:nvPr/>
        </p:nvSpPr>
        <p:spPr>
          <a:xfrm rot="0">
            <a:off x="14480130" y="8022432"/>
            <a:ext cx="1002303" cy="777765"/>
          </a:xfrm>
          <a:prstGeom prst="rect">
            <a:avLst/>
          </a:prstGeom>
        </p:spPr>
        <p:txBody>
          <a:bodyPr anchor="t" rtlCol="false" tIns="0" lIns="0" bIns="0" rIns="0">
            <a:spAutoFit/>
          </a:bodyPr>
          <a:lstStyle/>
          <a:p>
            <a:pPr algn="ctr" marL="0" indent="0" lvl="0">
              <a:lnSpc>
                <a:spcPts val="6271"/>
              </a:lnSpc>
            </a:pPr>
            <a:r>
              <a:rPr lang="en-US" b="true" sz="5225">
                <a:solidFill>
                  <a:srgbClr val="FFFFFF"/>
                </a:solidFill>
                <a:latin typeface="Nunito Bold"/>
                <a:ea typeface="Nunito Bold"/>
                <a:cs typeface="Nunito Bold"/>
                <a:sym typeface="Nunito Bold"/>
              </a:rPr>
              <a:t>F°</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0">
            <a:off x="1709793" y="1352709"/>
            <a:ext cx="15015788" cy="7507894"/>
          </a:xfrm>
          <a:custGeom>
            <a:avLst/>
            <a:gdLst/>
            <a:ahLst/>
            <a:cxnLst/>
            <a:rect r="r" b="b" t="t" l="l"/>
            <a:pathLst>
              <a:path h="7507894" w="15015788">
                <a:moveTo>
                  <a:pt x="0" y="0"/>
                </a:moveTo>
                <a:lnTo>
                  <a:pt x="15015788" y="0"/>
                </a:lnTo>
                <a:lnTo>
                  <a:pt x="15015788" y="7507894"/>
                </a:lnTo>
                <a:lnTo>
                  <a:pt x="0" y="7507894"/>
                </a:lnTo>
                <a:lnTo>
                  <a:pt x="0" y="0"/>
                </a:lnTo>
                <a:close/>
              </a:path>
            </a:pathLst>
          </a:custGeom>
          <a:blipFill>
            <a:blip r:embed="rId2"/>
            <a:stretch>
              <a:fillRect l="0" t="0" r="0" b="0"/>
            </a:stretch>
          </a:blipFill>
        </p:spPr>
      </p:sp>
      <p:sp>
        <p:nvSpPr>
          <p:cNvPr name="Freeform 6" id="6"/>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4952051" y="4501527"/>
            <a:ext cx="2570076" cy="4114800"/>
          </a:xfrm>
          <a:custGeom>
            <a:avLst/>
            <a:gdLst/>
            <a:ahLst/>
            <a:cxnLst/>
            <a:rect r="r" b="b" t="t" l="l"/>
            <a:pathLst>
              <a:path h="4114800" w="2570076">
                <a:moveTo>
                  <a:pt x="0" y="0"/>
                </a:moveTo>
                <a:lnTo>
                  <a:pt x="2570076" y="0"/>
                </a:lnTo>
                <a:lnTo>
                  <a:pt x="257007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937272" y="3299376"/>
            <a:ext cx="9752797" cy="5668813"/>
          </a:xfrm>
          <a:custGeom>
            <a:avLst/>
            <a:gdLst/>
            <a:ahLst/>
            <a:cxnLst/>
            <a:rect r="r" b="b" t="t" l="l"/>
            <a:pathLst>
              <a:path h="5668813" w="9752797">
                <a:moveTo>
                  <a:pt x="0" y="0"/>
                </a:moveTo>
                <a:lnTo>
                  <a:pt x="9752797" y="0"/>
                </a:lnTo>
                <a:lnTo>
                  <a:pt x="9752797" y="5668813"/>
                </a:lnTo>
                <a:lnTo>
                  <a:pt x="0" y="5668813"/>
                </a:lnTo>
                <a:lnTo>
                  <a:pt x="0" y="0"/>
                </a:lnTo>
                <a:close/>
              </a:path>
            </a:pathLst>
          </a:custGeom>
          <a:blipFill>
            <a:blip r:embed="rId8"/>
            <a:stretch>
              <a:fillRect l="0" t="0" r="0" b="0"/>
            </a:stretch>
          </a:blipFill>
        </p:spPr>
      </p:sp>
      <p:sp>
        <p:nvSpPr>
          <p:cNvPr name="TextBox 13" id="13"/>
          <p:cNvSpPr txBox="true"/>
          <p:nvPr/>
        </p:nvSpPr>
        <p:spPr>
          <a:xfrm rot="0">
            <a:off x="765873" y="1759207"/>
            <a:ext cx="15737897" cy="2742320"/>
          </a:xfrm>
          <a:prstGeom prst="rect">
            <a:avLst/>
          </a:prstGeom>
        </p:spPr>
        <p:txBody>
          <a:bodyPr anchor="t" rtlCol="false" tIns="0" lIns="0" bIns="0" rIns="0">
            <a:spAutoFit/>
          </a:bodyPr>
          <a:lstStyle/>
          <a:p>
            <a:pPr algn="r" marL="0" indent="0" lvl="0">
              <a:lnSpc>
                <a:spcPts val="11073"/>
              </a:lnSpc>
            </a:pPr>
            <a:r>
              <a:rPr lang="en-US" sz="7909" spc="-71">
                <a:solidFill>
                  <a:srgbClr val="000000"/>
                </a:solidFill>
                <a:latin typeface="Mulled Wine Season"/>
                <a:ea typeface="Mulled Wine Season"/>
                <a:cs typeface="Mulled Wine Season"/>
                <a:sym typeface="Mulled Wine Season"/>
              </a:rPr>
              <a:t>Précipitations totales par année</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5111374">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901281" y="8495622"/>
            <a:ext cx="867537" cy="613585"/>
          </a:xfrm>
          <a:custGeom>
            <a:avLst/>
            <a:gdLst/>
            <a:ahLst/>
            <a:cxnLst/>
            <a:rect r="r" b="b" t="t" l="l"/>
            <a:pathLst>
              <a:path h="613585" w="867537">
                <a:moveTo>
                  <a:pt x="0" y="0"/>
                </a:moveTo>
                <a:lnTo>
                  <a:pt x="867537" y="0"/>
                </a:lnTo>
                <a:lnTo>
                  <a:pt x="867537" y="613585"/>
                </a:lnTo>
                <a:lnTo>
                  <a:pt x="0" y="613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648678" y="8388377"/>
            <a:ext cx="1873449" cy="1159624"/>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43895" lIns="43895" bIns="43895" rIns="43895"/>
            <a:lstStyle/>
            <a:p>
              <a:pPr algn="ctr">
                <a:lnSpc>
                  <a:spcPts val="9619"/>
                </a:lnSpc>
              </a:pPr>
            </a:p>
          </p:txBody>
        </p:sp>
      </p:grpSp>
      <p:sp>
        <p:nvSpPr>
          <p:cNvPr name="Freeform 10" id="10"/>
          <p:cNvSpPr/>
          <p:nvPr/>
        </p:nvSpPr>
        <p:spPr>
          <a:xfrm flipH="false" flipV="false" rot="0">
            <a:off x="16261662" y="8729609"/>
            <a:ext cx="674648" cy="477160"/>
          </a:xfrm>
          <a:custGeom>
            <a:avLst/>
            <a:gdLst/>
            <a:ahLst/>
            <a:cxnLst/>
            <a:rect r="r" b="b" t="t" l="l"/>
            <a:pathLst>
              <a:path h="477160" w="674648">
                <a:moveTo>
                  <a:pt x="0" y="0"/>
                </a:moveTo>
                <a:lnTo>
                  <a:pt x="674648" y="0"/>
                </a:lnTo>
                <a:lnTo>
                  <a:pt x="674648" y="477160"/>
                </a:lnTo>
                <a:lnTo>
                  <a:pt x="0" y="47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10800000">
            <a:off x="16234495" y="1130870"/>
            <a:ext cx="674648" cy="477160"/>
          </a:xfrm>
          <a:custGeom>
            <a:avLst/>
            <a:gdLst/>
            <a:ahLst/>
            <a:cxnLst/>
            <a:rect r="r" b="b" t="t" l="l"/>
            <a:pathLst>
              <a:path h="477160" w="674648">
                <a:moveTo>
                  <a:pt x="0" y="0"/>
                </a:moveTo>
                <a:lnTo>
                  <a:pt x="674648" y="0"/>
                </a:lnTo>
                <a:lnTo>
                  <a:pt x="674648" y="477160"/>
                </a:lnTo>
                <a:lnTo>
                  <a:pt x="0" y="477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4724" y="3566018"/>
            <a:ext cx="1291844" cy="660015"/>
          </a:xfrm>
          <a:custGeom>
            <a:avLst/>
            <a:gdLst/>
            <a:ahLst/>
            <a:cxnLst/>
            <a:rect r="r" b="b" t="t" l="l"/>
            <a:pathLst>
              <a:path h="660015" w="1291844">
                <a:moveTo>
                  <a:pt x="0" y="0"/>
                </a:moveTo>
                <a:lnTo>
                  <a:pt x="1291843" y="0"/>
                </a:lnTo>
                <a:lnTo>
                  <a:pt x="1291843" y="660015"/>
                </a:lnTo>
                <a:lnTo>
                  <a:pt x="0" y="660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24724" y="4483485"/>
            <a:ext cx="1291844" cy="660015"/>
          </a:xfrm>
          <a:custGeom>
            <a:avLst/>
            <a:gdLst/>
            <a:ahLst/>
            <a:cxnLst/>
            <a:rect r="r" b="b" t="t" l="l"/>
            <a:pathLst>
              <a:path h="660015" w="1291844">
                <a:moveTo>
                  <a:pt x="0" y="0"/>
                </a:moveTo>
                <a:lnTo>
                  <a:pt x="1291843" y="0"/>
                </a:lnTo>
                <a:lnTo>
                  <a:pt x="1291843" y="660015"/>
                </a:lnTo>
                <a:lnTo>
                  <a:pt x="0" y="660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24724" y="5400675"/>
            <a:ext cx="1291844" cy="660015"/>
          </a:xfrm>
          <a:custGeom>
            <a:avLst/>
            <a:gdLst/>
            <a:ahLst/>
            <a:cxnLst/>
            <a:rect r="r" b="b" t="t" l="l"/>
            <a:pathLst>
              <a:path h="660015" w="1291844">
                <a:moveTo>
                  <a:pt x="0" y="0"/>
                </a:moveTo>
                <a:lnTo>
                  <a:pt x="1291843" y="0"/>
                </a:lnTo>
                <a:lnTo>
                  <a:pt x="1291843" y="660015"/>
                </a:lnTo>
                <a:lnTo>
                  <a:pt x="0" y="660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24724" y="6317865"/>
            <a:ext cx="1291844" cy="660015"/>
          </a:xfrm>
          <a:custGeom>
            <a:avLst/>
            <a:gdLst/>
            <a:ahLst/>
            <a:cxnLst/>
            <a:rect r="r" b="b" t="t" l="l"/>
            <a:pathLst>
              <a:path h="660015" w="1291844">
                <a:moveTo>
                  <a:pt x="0" y="0"/>
                </a:moveTo>
                <a:lnTo>
                  <a:pt x="1291843" y="0"/>
                </a:lnTo>
                <a:lnTo>
                  <a:pt x="1291843" y="660014"/>
                </a:lnTo>
                <a:lnTo>
                  <a:pt x="0" y="6600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24724" y="7235054"/>
            <a:ext cx="1291844" cy="660015"/>
          </a:xfrm>
          <a:custGeom>
            <a:avLst/>
            <a:gdLst/>
            <a:ahLst/>
            <a:cxnLst/>
            <a:rect r="r" b="b" t="t" l="l"/>
            <a:pathLst>
              <a:path h="660015" w="1291844">
                <a:moveTo>
                  <a:pt x="0" y="0"/>
                </a:moveTo>
                <a:lnTo>
                  <a:pt x="1291843" y="0"/>
                </a:lnTo>
                <a:lnTo>
                  <a:pt x="1291843" y="660015"/>
                </a:lnTo>
                <a:lnTo>
                  <a:pt x="0" y="660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3194968" y="3411799"/>
            <a:ext cx="3999925" cy="4976578"/>
          </a:xfrm>
          <a:custGeom>
            <a:avLst/>
            <a:gdLst/>
            <a:ahLst/>
            <a:cxnLst/>
            <a:rect r="r" b="b" t="t" l="l"/>
            <a:pathLst>
              <a:path h="4976578" w="3999925">
                <a:moveTo>
                  <a:pt x="0" y="0"/>
                </a:moveTo>
                <a:lnTo>
                  <a:pt x="3999925" y="0"/>
                </a:lnTo>
                <a:lnTo>
                  <a:pt x="3999925" y="4976578"/>
                </a:lnTo>
                <a:lnTo>
                  <a:pt x="0" y="4976578"/>
                </a:lnTo>
                <a:lnTo>
                  <a:pt x="0" y="0"/>
                </a:lnTo>
                <a:close/>
              </a:path>
            </a:pathLst>
          </a:custGeom>
          <a:blipFill>
            <a:blip r:embed="rId8"/>
            <a:stretch>
              <a:fillRect l="0" t="0" r="0" b="0"/>
            </a:stretch>
          </a:blipFill>
        </p:spPr>
      </p:sp>
      <p:sp>
        <p:nvSpPr>
          <p:cNvPr name="Freeform 18" id="18"/>
          <p:cNvSpPr/>
          <p:nvPr/>
        </p:nvSpPr>
        <p:spPr>
          <a:xfrm flipH="false" flipV="false" rot="504040">
            <a:off x="14247070" y="1039726"/>
            <a:ext cx="2530203" cy="1236637"/>
          </a:xfrm>
          <a:custGeom>
            <a:avLst/>
            <a:gdLst/>
            <a:ahLst/>
            <a:cxnLst/>
            <a:rect r="r" b="b" t="t" l="l"/>
            <a:pathLst>
              <a:path h="1236637" w="2530203">
                <a:moveTo>
                  <a:pt x="0" y="0"/>
                </a:moveTo>
                <a:lnTo>
                  <a:pt x="2530203" y="0"/>
                </a:lnTo>
                <a:lnTo>
                  <a:pt x="2530203" y="1236636"/>
                </a:lnTo>
                <a:lnTo>
                  <a:pt x="0" y="1236636"/>
                </a:lnTo>
                <a:lnTo>
                  <a:pt x="0" y="0"/>
                </a:lnTo>
                <a:close/>
              </a:path>
            </a:pathLst>
          </a:custGeom>
          <a:blipFill>
            <a:blip r:embed="rId9"/>
            <a:stretch>
              <a:fillRect l="0" t="0" r="0" b="0"/>
            </a:stretch>
          </a:blipFill>
        </p:spPr>
      </p:sp>
      <p:sp>
        <p:nvSpPr>
          <p:cNvPr name="TextBox 19" id="19"/>
          <p:cNvSpPr txBox="true"/>
          <p:nvPr/>
        </p:nvSpPr>
        <p:spPr>
          <a:xfrm rot="0">
            <a:off x="1709793" y="2170629"/>
            <a:ext cx="9574466" cy="908651"/>
          </a:xfrm>
          <a:prstGeom prst="rect">
            <a:avLst/>
          </a:prstGeom>
        </p:spPr>
        <p:txBody>
          <a:bodyPr anchor="t" rtlCol="false" tIns="0" lIns="0" bIns="0" rIns="0">
            <a:spAutoFit/>
          </a:bodyPr>
          <a:lstStyle/>
          <a:p>
            <a:pPr algn="l" marL="0" indent="0" lvl="0">
              <a:lnSpc>
                <a:spcPts val="6984"/>
              </a:lnSpc>
            </a:pPr>
            <a:r>
              <a:rPr lang="en-US" sz="6527" spc="-58">
                <a:solidFill>
                  <a:srgbClr val="16213D"/>
                </a:solidFill>
                <a:latin typeface="Mulled Wine Season"/>
                <a:ea typeface="Mulled Wine Season"/>
                <a:cs typeface="Mulled Wine Season"/>
                <a:sym typeface="Mulled Wine Season"/>
              </a:rPr>
              <a:t>Presentation plan:</a:t>
            </a:r>
          </a:p>
        </p:txBody>
      </p:sp>
      <p:sp>
        <p:nvSpPr>
          <p:cNvPr name="TextBox 20" id="20"/>
          <p:cNvSpPr txBox="true"/>
          <p:nvPr/>
        </p:nvSpPr>
        <p:spPr>
          <a:xfrm rot="0">
            <a:off x="2900468" y="3665363"/>
            <a:ext cx="7708125" cy="560670"/>
          </a:xfrm>
          <a:prstGeom prst="rect">
            <a:avLst/>
          </a:prstGeom>
        </p:spPr>
        <p:txBody>
          <a:bodyPr anchor="t" rtlCol="false" tIns="0" lIns="0" bIns="0" rIns="0">
            <a:spAutoFit/>
          </a:bodyPr>
          <a:lstStyle/>
          <a:p>
            <a:pPr algn="l" marL="0" indent="0" lvl="0">
              <a:lnSpc>
                <a:spcPts val="4272"/>
              </a:lnSpc>
            </a:pPr>
            <a:r>
              <a:rPr lang="en-US" sz="3992" spc="-35">
                <a:solidFill>
                  <a:srgbClr val="619AC4"/>
                </a:solidFill>
                <a:latin typeface="Mulled Wine Season"/>
                <a:ea typeface="Mulled Wine Season"/>
                <a:cs typeface="Mulled Wine Season"/>
                <a:sym typeface="Mulled Wine Season"/>
              </a:rPr>
              <a:t>Problem &amp; Objectives</a:t>
            </a:r>
          </a:p>
        </p:txBody>
      </p:sp>
      <p:sp>
        <p:nvSpPr>
          <p:cNvPr name="TextBox 21" id="21"/>
          <p:cNvSpPr txBox="true"/>
          <p:nvPr/>
        </p:nvSpPr>
        <p:spPr>
          <a:xfrm rot="0">
            <a:off x="2900468" y="4582830"/>
            <a:ext cx="10008750" cy="560670"/>
          </a:xfrm>
          <a:prstGeom prst="rect">
            <a:avLst/>
          </a:prstGeom>
        </p:spPr>
        <p:txBody>
          <a:bodyPr anchor="t" rtlCol="false" tIns="0" lIns="0" bIns="0" rIns="0">
            <a:spAutoFit/>
          </a:bodyPr>
          <a:lstStyle/>
          <a:p>
            <a:pPr algn="l" marL="0" indent="0" lvl="0">
              <a:lnSpc>
                <a:spcPts val="4272"/>
              </a:lnSpc>
            </a:pPr>
            <a:r>
              <a:rPr lang="en-US" sz="3992" spc="-35">
                <a:solidFill>
                  <a:srgbClr val="619AC4"/>
                </a:solidFill>
                <a:latin typeface="Mulled Wine Season"/>
                <a:ea typeface="Mulled Wine Season"/>
                <a:cs typeface="Mulled Wine Season"/>
                <a:sym typeface="Mulled Wine Season"/>
              </a:rPr>
              <a:t>Libraries and resources</a:t>
            </a:r>
          </a:p>
        </p:txBody>
      </p:sp>
      <p:sp>
        <p:nvSpPr>
          <p:cNvPr name="TextBox 22" id="22"/>
          <p:cNvSpPr txBox="true"/>
          <p:nvPr/>
        </p:nvSpPr>
        <p:spPr>
          <a:xfrm rot="0">
            <a:off x="2900468" y="5500020"/>
            <a:ext cx="7708125" cy="560670"/>
          </a:xfrm>
          <a:prstGeom prst="rect">
            <a:avLst/>
          </a:prstGeom>
        </p:spPr>
        <p:txBody>
          <a:bodyPr anchor="t" rtlCol="false" tIns="0" lIns="0" bIns="0" rIns="0">
            <a:spAutoFit/>
          </a:bodyPr>
          <a:lstStyle/>
          <a:p>
            <a:pPr algn="l" marL="0" indent="0" lvl="0">
              <a:lnSpc>
                <a:spcPts val="4272"/>
              </a:lnSpc>
            </a:pPr>
            <a:r>
              <a:rPr lang="en-US" sz="3992" spc="-35">
                <a:solidFill>
                  <a:srgbClr val="619AC4"/>
                </a:solidFill>
                <a:latin typeface="Mulled Wine Season"/>
                <a:ea typeface="Mulled Wine Season"/>
                <a:cs typeface="Mulled Wine Season"/>
                <a:sym typeface="Mulled Wine Season"/>
              </a:rPr>
              <a:t>Code implementation</a:t>
            </a:r>
          </a:p>
        </p:txBody>
      </p:sp>
      <p:sp>
        <p:nvSpPr>
          <p:cNvPr name="TextBox 23" id="23"/>
          <p:cNvSpPr txBox="true"/>
          <p:nvPr/>
        </p:nvSpPr>
        <p:spPr>
          <a:xfrm rot="0">
            <a:off x="2900468" y="6417210"/>
            <a:ext cx="7708125" cy="560670"/>
          </a:xfrm>
          <a:prstGeom prst="rect">
            <a:avLst/>
          </a:prstGeom>
        </p:spPr>
        <p:txBody>
          <a:bodyPr anchor="t" rtlCol="false" tIns="0" lIns="0" bIns="0" rIns="0">
            <a:spAutoFit/>
          </a:bodyPr>
          <a:lstStyle/>
          <a:p>
            <a:pPr algn="l" marL="0" indent="0" lvl="0">
              <a:lnSpc>
                <a:spcPts val="4272"/>
              </a:lnSpc>
            </a:pPr>
            <a:r>
              <a:rPr lang="en-US" sz="3992" spc="-35">
                <a:solidFill>
                  <a:srgbClr val="619AC4"/>
                </a:solidFill>
                <a:latin typeface="Mulled Wine Season"/>
                <a:ea typeface="Mulled Wine Season"/>
                <a:cs typeface="Mulled Wine Season"/>
                <a:sym typeface="Mulled Wine Season"/>
              </a:rPr>
              <a:t>Visualization</a:t>
            </a:r>
          </a:p>
        </p:txBody>
      </p:sp>
      <p:sp>
        <p:nvSpPr>
          <p:cNvPr name="TextBox 24" id="24"/>
          <p:cNvSpPr txBox="true"/>
          <p:nvPr/>
        </p:nvSpPr>
        <p:spPr>
          <a:xfrm rot="0">
            <a:off x="2900468" y="7334400"/>
            <a:ext cx="7708125" cy="560670"/>
          </a:xfrm>
          <a:prstGeom prst="rect">
            <a:avLst/>
          </a:prstGeom>
        </p:spPr>
        <p:txBody>
          <a:bodyPr anchor="t" rtlCol="false" tIns="0" lIns="0" bIns="0" rIns="0">
            <a:spAutoFit/>
          </a:bodyPr>
          <a:lstStyle/>
          <a:p>
            <a:pPr algn="l" marL="0" indent="0" lvl="0">
              <a:lnSpc>
                <a:spcPts val="4272"/>
              </a:lnSpc>
            </a:pPr>
            <a:r>
              <a:rPr lang="en-US" sz="3992" spc="-35">
                <a:solidFill>
                  <a:srgbClr val="619AC4"/>
                </a:solidFill>
                <a:latin typeface="Mulled Wine Season"/>
                <a:ea typeface="Mulled Wine Season"/>
                <a:cs typeface="Mulled Wine Season"/>
                <a:sym typeface="Mulled Wine Season"/>
              </a:rPr>
              <a:t>Limits and constraints</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03812" y="910198"/>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984867">
            <a:off x="13393333" y="3702573"/>
            <a:ext cx="4065627" cy="5380639"/>
          </a:xfrm>
          <a:custGeom>
            <a:avLst/>
            <a:gdLst/>
            <a:ahLst/>
            <a:cxnLst/>
            <a:rect r="r" b="b" t="t" l="l"/>
            <a:pathLst>
              <a:path h="5380639" w="4065627">
                <a:moveTo>
                  <a:pt x="0" y="0"/>
                </a:moveTo>
                <a:lnTo>
                  <a:pt x="4065626" y="0"/>
                </a:lnTo>
                <a:lnTo>
                  <a:pt x="4065626" y="5380639"/>
                </a:lnTo>
                <a:lnTo>
                  <a:pt x="0" y="5380639"/>
                </a:lnTo>
                <a:lnTo>
                  <a:pt x="0" y="0"/>
                </a:lnTo>
                <a:close/>
              </a:path>
            </a:pathLst>
          </a:custGeom>
          <a:blipFill>
            <a:blip r:embed="rId4"/>
            <a:stretch>
              <a:fillRect l="-107291" t="-57965" r="-4383" b="-1976"/>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2" id="12"/>
          <p:cNvSpPr/>
          <p:nvPr/>
        </p:nvSpPr>
        <p:spPr>
          <a:xfrm flipH="false" flipV="false" rot="0">
            <a:off x="1677079" y="3183873"/>
            <a:ext cx="11301259" cy="6074427"/>
          </a:xfrm>
          <a:custGeom>
            <a:avLst/>
            <a:gdLst/>
            <a:ahLst/>
            <a:cxnLst/>
            <a:rect r="r" b="b" t="t" l="l"/>
            <a:pathLst>
              <a:path h="6074427" w="11301259">
                <a:moveTo>
                  <a:pt x="0" y="0"/>
                </a:moveTo>
                <a:lnTo>
                  <a:pt x="11301259" y="0"/>
                </a:lnTo>
                <a:lnTo>
                  <a:pt x="11301259" y="6074427"/>
                </a:lnTo>
                <a:lnTo>
                  <a:pt x="0" y="6074427"/>
                </a:lnTo>
                <a:lnTo>
                  <a:pt x="0" y="0"/>
                </a:lnTo>
                <a:close/>
              </a:path>
            </a:pathLst>
          </a:custGeom>
          <a:blipFill>
            <a:blip r:embed="rId7"/>
            <a:stretch>
              <a:fillRect l="0" t="0" r="0" b="0"/>
            </a:stretch>
          </a:blipFill>
        </p:spPr>
      </p:sp>
      <p:sp>
        <p:nvSpPr>
          <p:cNvPr name="TextBox 13" id="13"/>
          <p:cNvSpPr txBox="true"/>
          <p:nvPr/>
        </p:nvSpPr>
        <p:spPr>
          <a:xfrm rot="0">
            <a:off x="1677079" y="1411400"/>
            <a:ext cx="15168506" cy="2369370"/>
          </a:xfrm>
          <a:prstGeom prst="rect">
            <a:avLst/>
          </a:prstGeom>
        </p:spPr>
        <p:txBody>
          <a:bodyPr anchor="t" rtlCol="false" tIns="0" lIns="0" bIns="0" rIns="0">
            <a:spAutoFit/>
          </a:bodyPr>
          <a:lstStyle/>
          <a:p>
            <a:pPr algn="r" marL="0" indent="0" lvl="0">
              <a:lnSpc>
                <a:spcPts val="9579"/>
              </a:lnSpc>
            </a:pPr>
            <a:r>
              <a:rPr lang="en-US" sz="6842" spc="-61">
                <a:solidFill>
                  <a:srgbClr val="000000"/>
                </a:solidFill>
                <a:latin typeface="Mulled Wine Season"/>
                <a:ea typeface="Mulled Wine Season"/>
                <a:cs typeface="Mulled Wine Season"/>
                <a:sym typeface="Mulled Wine Season"/>
              </a:rPr>
              <a:t>Variation des chutes de neige au     fil du temps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1739111" y="249095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578392" y="2216445"/>
            <a:ext cx="1575205" cy="1662885"/>
          </a:xfrm>
          <a:custGeom>
            <a:avLst/>
            <a:gdLst/>
            <a:ahLst/>
            <a:cxnLst/>
            <a:rect r="r" b="b" t="t" l="l"/>
            <a:pathLst>
              <a:path h="1662885" w="1575205">
                <a:moveTo>
                  <a:pt x="0" y="0"/>
                </a:moveTo>
                <a:lnTo>
                  <a:pt x="1575205" y="0"/>
                </a:lnTo>
                <a:lnTo>
                  <a:pt x="1575205" y="1662885"/>
                </a:lnTo>
                <a:lnTo>
                  <a:pt x="0" y="1662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817658" y="2348079"/>
            <a:ext cx="7935358" cy="5065465"/>
          </a:xfrm>
          <a:prstGeom prst="rect">
            <a:avLst/>
          </a:prstGeom>
        </p:spPr>
        <p:txBody>
          <a:bodyPr anchor="t" rtlCol="false" tIns="0" lIns="0" bIns="0" rIns="0">
            <a:spAutoFit/>
          </a:bodyPr>
          <a:lstStyle/>
          <a:p>
            <a:pPr algn="ctr" marL="0" indent="0" lvl="0">
              <a:lnSpc>
                <a:spcPts val="10076"/>
              </a:lnSpc>
            </a:pPr>
            <a:r>
              <a:rPr lang="en-US" sz="7197" spc="-64">
                <a:solidFill>
                  <a:srgbClr val="000000"/>
                </a:solidFill>
                <a:latin typeface="Mulled Wine Season"/>
                <a:ea typeface="Mulled Wine Season"/>
                <a:cs typeface="Mulled Wine Season"/>
                <a:sym typeface="Mulled Wine Season"/>
              </a:rPr>
              <a:t>Prédictions de la température par rapport aux valeurs réelles</a:t>
            </a:r>
          </a:p>
        </p:txBody>
      </p:sp>
      <p:grpSp>
        <p:nvGrpSpPr>
          <p:cNvPr name="Group 14" id="14"/>
          <p:cNvGrpSpPr/>
          <p:nvPr/>
        </p:nvGrpSpPr>
        <p:grpSpPr>
          <a:xfrm rot="0">
            <a:off x="2199439" y="7970634"/>
            <a:ext cx="806170" cy="80617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16" id="16"/>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7" id="17"/>
          <p:cNvGrpSpPr/>
          <p:nvPr/>
        </p:nvGrpSpPr>
        <p:grpSpPr>
          <a:xfrm rot="0">
            <a:off x="3107376" y="7970634"/>
            <a:ext cx="806170" cy="8061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19" id="19"/>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0" id="20"/>
          <p:cNvGrpSpPr/>
          <p:nvPr/>
        </p:nvGrpSpPr>
        <p:grpSpPr>
          <a:xfrm rot="0">
            <a:off x="4015313" y="7970634"/>
            <a:ext cx="806170" cy="80617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22" id="22"/>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3" id="23"/>
          <p:cNvGrpSpPr/>
          <p:nvPr/>
        </p:nvGrpSpPr>
        <p:grpSpPr>
          <a:xfrm rot="0">
            <a:off x="4924847" y="7970634"/>
            <a:ext cx="806170" cy="80617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25" id="25"/>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6" id="26"/>
          <p:cNvGrpSpPr/>
          <p:nvPr/>
        </p:nvGrpSpPr>
        <p:grpSpPr>
          <a:xfrm rot="0">
            <a:off x="5883182" y="7970634"/>
            <a:ext cx="806170" cy="80617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28" id="28"/>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29" id="29"/>
          <p:cNvSpPr txBox="true"/>
          <p:nvPr/>
        </p:nvSpPr>
        <p:spPr>
          <a:xfrm rot="0">
            <a:off x="4026178" y="8073609"/>
            <a:ext cx="821983" cy="648346"/>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h</a:t>
            </a:r>
          </a:p>
        </p:txBody>
      </p:sp>
      <p:sp>
        <p:nvSpPr>
          <p:cNvPr name="TextBox 30" id="30"/>
          <p:cNvSpPr txBox="true"/>
          <p:nvPr/>
        </p:nvSpPr>
        <p:spPr>
          <a:xfrm rot="0">
            <a:off x="4935713" y="8073609"/>
            <a:ext cx="821983" cy="648346"/>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r</a:t>
            </a:r>
          </a:p>
        </p:txBody>
      </p:sp>
      <p:sp>
        <p:nvSpPr>
          <p:cNvPr name="TextBox 31" id="31"/>
          <p:cNvSpPr txBox="true"/>
          <p:nvPr/>
        </p:nvSpPr>
        <p:spPr>
          <a:xfrm rot="0">
            <a:off x="5894047"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e</a:t>
            </a:r>
          </a:p>
        </p:txBody>
      </p:sp>
      <p:sp>
        <p:nvSpPr>
          <p:cNvPr name="TextBox 32" id="32"/>
          <p:cNvSpPr txBox="true"/>
          <p:nvPr/>
        </p:nvSpPr>
        <p:spPr>
          <a:xfrm rot="0">
            <a:off x="3080697"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a</a:t>
            </a:r>
          </a:p>
        </p:txBody>
      </p:sp>
      <p:sp>
        <p:nvSpPr>
          <p:cNvPr name="TextBox 33" id="33"/>
          <p:cNvSpPr txBox="true"/>
          <p:nvPr/>
        </p:nvSpPr>
        <p:spPr>
          <a:xfrm rot="0">
            <a:off x="2164854"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f</a:t>
            </a:r>
          </a:p>
        </p:txBody>
      </p:sp>
      <p:grpSp>
        <p:nvGrpSpPr>
          <p:cNvPr name="Group 34" id="34"/>
          <p:cNvGrpSpPr/>
          <p:nvPr/>
        </p:nvGrpSpPr>
        <p:grpSpPr>
          <a:xfrm rot="0">
            <a:off x="7787979" y="7989445"/>
            <a:ext cx="806170" cy="80617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36" id="36"/>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37" id="37"/>
          <p:cNvSpPr txBox="true"/>
          <p:nvPr/>
        </p:nvSpPr>
        <p:spPr>
          <a:xfrm rot="0">
            <a:off x="7803602"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h</a:t>
            </a:r>
          </a:p>
        </p:txBody>
      </p:sp>
      <p:grpSp>
        <p:nvGrpSpPr>
          <p:cNvPr name="Group 38" id="38"/>
          <p:cNvGrpSpPr/>
          <p:nvPr/>
        </p:nvGrpSpPr>
        <p:grpSpPr>
          <a:xfrm rot="0">
            <a:off x="6841013" y="7970634"/>
            <a:ext cx="806170" cy="80617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40" id="40"/>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1" id="41"/>
          <p:cNvSpPr txBox="true"/>
          <p:nvPr/>
        </p:nvSpPr>
        <p:spPr>
          <a:xfrm rot="0">
            <a:off x="6833202"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n</a:t>
            </a:r>
          </a:p>
        </p:txBody>
      </p:sp>
      <p:grpSp>
        <p:nvGrpSpPr>
          <p:cNvPr name="Group 42" id="42"/>
          <p:cNvGrpSpPr/>
          <p:nvPr/>
        </p:nvGrpSpPr>
        <p:grpSpPr>
          <a:xfrm rot="0">
            <a:off x="8734945" y="7994698"/>
            <a:ext cx="806170" cy="80617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44" id="44"/>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5" id="45"/>
          <p:cNvSpPr txBox="true"/>
          <p:nvPr/>
        </p:nvSpPr>
        <p:spPr>
          <a:xfrm rot="0">
            <a:off x="8703699"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e</a:t>
            </a:r>
          </a:p>
        </p:txBody>
      </p:sp>
      <p:grpSp>
        <p:nvGrpSpPr>
          <p:cNvPr name="Group 46" id="46"/>
          <p:cNvGrpSpPr/>
          <p:nvPr/>
        </p:nvGrpSpPr>
        <p:grpSpPr>
          <a:xfrm rot="0">
            <a:off x="9705154" y="7970634"/>
            <a:ext cx="806170" cy="80617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48" id="48"/>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49" id="49"/>
          <p:cNvSpPr txBox="true"/>
          <p:nvPr/>
        </p:nvSpPr>
        <p:spPr>
          <a:xfrm rot="0">
            <a:off x="9705154"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i</a:t>
            </a:r>
          </a:p>
        </p:txBody>
      </p:sp>
      <p:grpSp>
        <p:nvGrpSpPr>
          <p:cNvPr name="Group 50" id="50"/>
          <p:cNvGrpSpPr/>
          <p:nvPr/>
        </p:nvGrpSpPr>
        <p:grpSpPr>
          <a:xfrm rot="0">
            <a:off x="10644309" y="7999950"/>
            <a:ext cx="806170" cy="806170"/>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52" id="52"/>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53" id="53"/>
          <p:cNvSpPr txBox="true"/>
          <p:nvPr/>
        </p:nvSpPr>
        <p:spPr>
          <a:xfrm rot="0">
            <a:off x="10675554" y="8084115"/>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t</a:t>
            </a:r>
          </a:p>
        </p:txBody>
      </p:sp>
      <p:grpSp>
        <p:nvGrpSpPr>
          <p:cNvPr name="Group 54" id="54"/>
          <p:cNvGrpSpPr/>
          <p:nvPr/>
        </p:nvGrpSpPr>
        <p:grpSpPr>
          <a:xfrm rot="0">
            <a:off x="11891352" y="7970634"/>
            <a:ext cx="806170" cy="806170"/>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259290" y="0"/>
                  </a:moveTo>
                  <a:lnTo>
                    <a:pt x="553510" y="0"/>
                  </a:lnTo>
                  <a:cubicBezTo>
                    <a:pt x="622278" y="0"/>
                    <a:pt x="688229" y="27318"/>
                    <a:pt x="736856" y="75944"/>
                  </a:cubicBezTo>
                  <a:cubicBezTo>
                    <a:pt x="785482" y="124571"/>
                    <a:pt x="812800" y="190522"/>
                    <a:pt x="812800" y="259290"/>
                  </a:cubicBezTo>
                  <a:lnTo>
                    <a:pt x="812800" y="553510"/>
                  </a:lnTo>
                  <a:cubicBezTo>
                    <a:pt x="812800" y="622278"/>
                    <a:pt x="785482" y="688229"/>
                    <a:pt x="736856" y="736856"/>
                  </a:cubicBezTo>
                  <a:cubicBezTo>
                    <a:pt x="688229" y="785482"/>
                    <a:pt x="622278" y="812800"/>
                    <a:pt x="553510" y="812800"/>
                  </a:cubicBezTo>
                  <a:lnTo>
                    <a:pt x="259290" y="812800"/>
                  </a:lnTo>
                  <a:cubicBezTo>
                    <a:pt x="190522" y="812800"/>
                    <a:pt x="124571" y="785482"/>
                    <a:pt x="75944" y="736856"/>
                  </a:cubicBezTo>
                  <a:cubicBezTo>
                    <a:pt x="27318" y="688229"/>
                    <a:pt x="0" y="622278"/>
                    <a:pt x="0" y="553510"/>
                  </a:cubicBezTo>
                  <a:lnTo>
                    <a:pt x="0" y="259290"/>
                  </a:lnTo>
                  <a:cubicBezTo>
                    <a:pt x="0" y="190522"/>
                    <a:pt x="27318" y="124571"/>
                    <a:pt x="75944" y="75944"/>
                  </a:cubicBezTo>
                  <a:cubicBezTo>
                    <a:pt x="124571" y="27318"/>
                    <a:pt x="190522" y="0"/>
                    <a:pt x="259290" y="0"/>
                  </a:cubicBezTo>
                  <a:close/>
                </a:path>
              </a:pathLst>
            </a:custGeom>
            <a:solidFill>
              <a:srgbClr val="619AC4"/>
            </a:solidFill>
          </p:spPr>
        </p:sp>
        <p:sp>
          <p:nvSpPr>
            <p:cNvPr name="TextBox 56" id="56"/>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57" id="57"/>
          <p:cNvSpPr txBox="true"/>
          <p:nvPr/>
        </p:nvSpPr>
        <p:spPr>
          <a:xfrm rot="0">
            <a:off x="11891352" y="8073609"/>
            <a:ext cx="821983" cy="637841"/>
          </a:xfrm>
          <a:prstGeom prst="rect">
            <a:avLst/>
          </a:prstGeom>
        </p:spPr>
        <p:txBody>
          <a:bodyPr anchor="t" rtlCol="false" tIns="0" lIns="0" bIns="0" rIns="0">
            <a:spAutoFit/>
          </a:bodyPr>
          <a:lstStyle/>
          <a:p>
            <a:pPr algn="ctr" marL="0" indent="0" lvl="0">
              <a:lnSpc>
                <a:spcPts val="5142"/>
              </a:lnSpc>
            </a:pPr>
            <a:r>
              <a:rPr lang="en-US" b="true" sz="4285">
                <a:solidFill>
                  <a:srgbClr val="FFFFFF"/>
                </a:solidFill>
                <a:latin typeface="Nunito Bold"/>
                <a:ea typeface="Nunito Bold"/>
                <a:cs typeface="Nunito Bold"/>
                <a:sym typeface="Nunito Bold"/>
              </a:rPr>
              <a:t>F°</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1758495" y="1168540"/>
            <a:ext cx="256656" cy="885022"/>
          </a:xfrm>
          <a:custGeom>
            <a:avLst/>
            <a:gdLst/>
            <a:ahLst/>
            <a:cxnLst/>
            <a:rect r="r" b="b" t="t" l="l"/>
            <a:pathLst>
              <a:path h="885022" w="256656">
                <a:moveTo>
                  <a:pt x="0" y="0"/>
                </a:moveTo>
                <a:lnTo>
                  <a:pt x="256657" y="0"/>
                </a:lnTo>
                <a:lnTo>
                  <a:pt x="256657"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41884" y="1001073"/>
            <a:ext cx="13892489" cy="8335493"/>
          </a:xfrm>
          <a:custGeom>
            <a:avLst/>
            <a:gdLst/>
            <a:ahLst/>
            <a:cxnLst/>
            <a:rect r="r" b="b" t="t" l="l"/>
            <a:pathLst>
              <a:path h="8335493" w="13892489">
                <a:moveTo>
                  <a:pt x="0" y="0"/>
                </a:moveTo>
                <a:lnTo>
                  <a:pt x="13892489" y="0"/>
                </a:lnTo>
                <a:lnTo>
                  <a:pt x="13892489" y="8335493"/>
                </a:lnTo>
                <a:lnTo>
                  <a:pt x="0" y="8335493"/>
                </a:lnTo>
                <a:lnTo>
                  <a:pt x="0" y="0"/>
                </a:lnTo>
                <a:close/>
              </a:path>
            </a:pathLst>
          </a:custGeom>
          <a:blipFill>
            <a:blip r:embed="rId4"/>
            <a:stretch>
              <a:fillRect l="0" t="0"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2619915" y="2042155"/>
            <a:ext cx="13415679" cy="1269435"/>
          </a:xfrm>
          <a:prstGeom prst="rect">
            <a:avLst/>
          </a:prstGeom>
        </p:spPr>
        <p:txBody>
          <a:bodyPr anchor="t" rtlCol="false" tIns="0" lIns="0" bIns="0" rIns="0">
            <a:spAutoFit/>
          </a:bodyPr>
          <a:lstStyle/>
          <a:p>
            <a:pPr algn="ctr" marL="0" indent="0" lvl="0">
              <a:lnSpc>
                <a:spcPts val="10356"/>
              </a:lnSpc>
            </a:pPr>
            <a:r>
              <a:rPr lang="en-US" sz="7397" spc="-66">
                <a:solidFill>
                  <a:srgbClr val="000000"/>
                </a:solidFill>
                <a:latin typeface="Mulled Wine Season"/>
                <a:ea typeface="Mulled Wine Season"/>
                <a:cs typeface="Mulled Wine Season"/>
                <a:sym typeface="Mulled Wine Season"/>
              </a:rPr>
              <a:t>Distribution des erreurs </a:t>
            </a:r>
          </a:p>
        </p:txBody>
      </p:sp>
      <p:sp>
        <p:nvSpPr>
          <p:cNvPr name="TextBox 12" id="12"/>
          <p:cNvSpPr txBox="true"/>
          <p:nvPr/>
        </p:nvSpPr>
        <p:spPr>
          <a:xfrm rot="0">
            <a:off x="1028700" y="3889465"/>
            <a:ext cx="5769897" cy="4263145"/>
          </a:xfrm>
          <a:prstGeom prst="rect">
            <a:avLst/>
          </a:prstGeom>
        </p:spPr>
        <p:txBody>
          <a:bodyPr anchor="t" rtlCol="false" tIns="0" lIns="0" bIns="0" rIns="0">
            <a:spAutoFit/>
          </a:bodyPr>
          <a:lstStyle/>
          <a:p>
            <a:pPr algn="ctr" marL="0" indent="0" lvl="0">
              <a:lnSpc>
                <a:spcPts val="11443"/>
              </a:lnSpc>
            </a:pPr>
            <a:r>
              <a:rPr lang="en-US" sz="7197">
                <a:solidFill>
                  <a:srgbClr val="619AC4"/>
                </a:solidFill>
                <a:latin typeface="Mulled Wine Season"/>
                <a:ea typeface="Mulled Wine Season"/>
                <a:cs typeface="Mulled Wine Season"/>
                <a:sym typeface="Mulled Wine Season"/>
              </a:rPr>
              <a:t>Avec régression linéaire</a:t>
            </a:r>
          </a:p>
        </p:txBody>
      </p:sp>
      <p:sp>
        <p:nvSpPr>
          <p:cNvPr name="TextBox 13" id="13"/>
          <p:cNvSpPr txBox="true"/>
          <p:nvPr/>
        </p:nvSpPr>
        <p:spPr>
          <a:xfrm rot="0">
            <a:off x="11100565" y="3956140"/>
            <a:ext cx="5769897" cy="4002125"/>
          </a:xfrm>
          <a:prstGeom prst="rect">
            <a:avLst/>
          </a:prstGeom>
        </p:spPr>
        <p:txBody>
          <a:bodyPr anchor="t" rtlCol="false" tIns="0" lIns="0" bIns="0" rIns="0">
            <a:spAutoFit/>
          </a:bodyPr>
          <a:lstStyle/>
          <a:p>
            <a:pPr algn="ctr" marL="0" indent="0" lvl="0">
              <a:lnSpc>
                <a:spcPts val="10723"/>
              </a:lnSpc>
            </a:pPr>
            <a:r>
              <a:rPr lang="en-US" sz="7197">
                <a:solidFill>
                  <a:srgbClr val="619AC4"/>
                </a:solidFill>
                <a:latin typeface="Mulled Wine Season"/>
                <a:ea typeface="Mulled Wine Season"/>
                <a:cs typeface="Mulled Wine Season"/>
                <a:sym typeface="Mulled Wine Season"/>
              </a:rPr>
              <a:t>Avec Random Forest</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538419" y="2316727"/>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6"/>
            <a:stretch>
              <a:fillRect l="0" t="0" r="0" b="0"/>
            </a:stretch>
          </a:blipFill>
        </p:spPr>
      </p:sp>
      <p:sp>
        <p:nvSpPr>
          <p:cNvPr name="Freeform 12" id="12"/>
          <p:cNvSpPr/>
          <p:nvPr/>
        </p:nvSpPr>
        <p:spPr>
          <a:xfrm flipH="false" flipV="false" rot="0">
            <a:off x="9276079" y="2316727"/>
            <a:ext cx="7605581" cy="5704186"/>
          </a:xfrm>
          <a:custGeom>
            <a:avLst/>
            <a:gdLst/>
            <a:ahLst/>
            <a:cxnLst/>
            <a:rect r="r" b="b" t="t" l="l"/>
            <a:pathLst>
              <a:path h="5704186" w="7605581">
                <a:moveTo>
                  <a:pt x="0" y="0"/>
                </a:moveTo>
                <a:lnTo>
                  <a:pt x="7605581" y="0"/>
                </a:lnTo>
                <a:lnTo>
                  <a:pt x="7605581" y="5704185"/>
                </a:lnTo>
                <a:lnTo>
                  <a:pt x="0" y="5704185"/>
                </a:lnTo>
                <a:lnTo>
                  <a:pt x="0" y="0"/>
                </a:lnTo>
                <a:close/>
              </a:path>
            </a:pathLst>
          </a:custGeom>
          <a:blipFill>
            <a:blip r:embed="rId7"/>
            <a:stretch>
              <a:fillRect l="0" t="0" r="0" b="0"/>
            </a:stretch>
          </a:blipFill>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08529" y="920637"/>
            <a:ext cx="13676873" cy="8445466"/>
          </a:xfrm>
          <a:custGeom>
            <a:avLst/>
            <a:gdLst/>
            <a:ahLst/>
            <a:cxnLst/>
            <a:rect r="r" b="b" t="t" l="l"/>
            <a:pathLst>
              <a:path h="8445466" w="13676873">
                <a:moveTo>
                  <a:pt x="0" y="0"/>
                </a:moveTo>
                <a:lnTo>
                  <a:pt x="13676873" y="0"/>
                </a:lnTo>
                <a:lnTo>
                  <a:pt x="13676873" y="8445466"/>
                </a:lnTo>
                <a:lnTo>
                  <a:pt x="0" y="8445466"/>
                </a:lnTo>
                <a:lnTo>
                  <a:pt x="0" y="0"/>
                </a:lnTo>
                <a:close/>
              </a:path>
            </a:pathLst>
          </a:custGeom>
          <a:blipFill>
            <a:blip r:embed="rId4"/>
            <a:stretch>
              <a:fillRect l="0" t="-7894"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2907056" y="1028700"/>
            <a:ext cx="4352244" cy="4114800"/>
          </a:xfrm>
          <a:custGeom>
            <a:avLst/>
            <a:gdLst/>
            <a:ahLst/>
            <a:cxnLst/>
            <a:rect r="r" b="b" t="t" l="l"/>
            <a:pathLst>
              <a:path h="4114800" w="4352244">
                <a:moveTo>
                  <a:pt x="0" y="0"/>
                </a:moveTo>
                <a:lnTo>
                  <a:pt x="4352244" y="0"/>
                </a:lnTo>
                <a:lnTo>
                  <a:pt x="435224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2" id="12"/>
          <p:cNvPicPr>
            <a:picLocks noChangeAspect="true"/>
          </p:cNvPicPr>
          <p:nvPr/>
        </p:nvPicPr>
        <p:blipFill>
          <a:blip r:embed="rId8"/>
          <a:srcRect l="0" t="0" r="0" b="0"/>
          <a:stretch>
            <a:fillRect/>
          </a:stretch>
        </p:blipFill>
        <p:spPr>
          <a:xfrm flipH="false" flipV="false" rot="0">
            <a:off x="1709793" y="4321638"/>
            <a:ext cx="1044524" cy="1009799"/>
          </a:xfrm>
          <a:prstGeom prst="rect">
            <a:avLst/>
          </a:prstGeom>
        </p:spPr>
      </p:pic>
      <p:sp>
        <p:nvSpPr>
          <p:cNvPr name="TextBox 13" id="13"/>
          <p:cNvSpPr txBox="true"/>
          <p:nvPr/>
        </p:nvSpPr>
        <p:spPr>
          <a:xfrm rot="0">
            <a:off x="1709793" y="2170629"/>
            <a:ext cx="10206821" cy="908651"/>
          </a:xfrm>
          <a:prstGeom prst="rect">
            <a:avLst/>
          </a:prstGeom>
        </p:spPr>
        <p:txBody>
          <a:bodyPr anchor="t" rtlCol="false" tIns="0" lIns="0" bIns="0" rIns="0">
            <a:spAutoFit/>
          </a:bodyPr>
          <a:lstStyle/>
          <a:p>
            <a:pPr algn="l" marL="0" indent="0" lvl="0">
              <a:lnSpc>
                <a:spcPts val="6984"/>
              </a:lnSpc>
            </a:pPr>
            <a:r>
              <a:rPr lang="en-US" sz="6527" spc="-58">
                <a:solidFill>
                  <a:srgbClr val="000000"/>
                </a:solidFill>
                <a:latin typeface="Mulled Wine Season"/>
                <a:ea typeface="Mulled Wine Season"/>
                <a:cs typeface="Mulled Wine Season"/>
                <a:sym typeface="Mulled Wine Season"/>
              </a:rPr>
              <a:t>Limites et contraintes:</a:t>
            </a:r>
          </a:p>
        </p:txBody>
      </p:sp>
      <p:sp>
        <p:nvSpPr>
          <p:cNvPr name="TextBox 14" id="14"/>
          <p:cNvSpPr txBox="true"/>
          <p:nvPr/>
        </p:nvSpPr>
        <p:spPr>
          <a:xfrm rot="0">
            <a:off x="2945702" y="4359738"/>
            <a:ext cx="9961354" cy="750961"/>
          </a:xfrm>
          <a:prstGeom prst="rect">
            <a:avLst/>
          </a:prstGeom>
        </p:spPr>
        <p:txBody>
          <a:bodyPr anchor="t" rtlCol="false" tIns="0" lIns="0" bIns="0" rIns="0">
            <a:spAutoFit/>
          </a:bodyPr>
          <a:lstStyle/>
          <a:p>
            <a:pPr algn="l" marL="0" indent="0" lvl="0">
              <a:lnSpc>
                <a:spcPts val="2988"/>
              </a:lnSpc>
            </a:pPr>
            <a:r>
              <a:rPr lang="en-US" sz="2792" spc="-25">
                <a:solidFill>
                  <a:srgbClr val="4E728A"/>
                </a:solidFill>
                <a:latin typeface="Mulled Wine Season"/>
                <a:ea typeface="Mulled Wine Season"/>
                <a:cs typeface="Mulled Wine Season"/>
                <a:sym typeface="Mulled Wine Season"/>
              </a:rPr>
              <a:t>The challenge of finding data that aligns with the project's requirements.</a:t>
            </a:r>
          </a:p>
        </p:txBody>
      </p:sp>
      <p:pic>
        <p:nvPicPr>
          <p:cNvPr name="Picture 15" id="15"/>
          <p:cNvPicPr>
            <a:picLocks noChangeAspect="true"/>
          </p:cNvPicPr>
          <p:nvPr/>
        </p:nvPicPr>
        <p:blipFill>
          <a:blip r:embed="rId8"/>
          <a:srcRect l="0" t="0" r="0" b="0"/>
          <a:stretch>
            <a:fillRect/>
          </a:stretch>
        </p:blipFill>
        <p:spPr>
          <a:xfrm flipH="false" flipV="false" rot="0">
            <a:off x="1709793" y="6569687"/>
            <a:ext cx="1044524" cy="1009799"/>
          </a:xfrm>
          <a:prstGeom prst="rect">
            <a:avLst/>
          </a:prstGeom>
        </p:spPr>
      </p:pic>
      <p:sp>
        <p:nvSpPr>
          <p:cNvPr name="TextBox 16" id="16"/>
          <p:cNvSpPr txBox="true"/>
          <p:nvPr/>
        </p:nvSpPr>
        <p:spPr>
          <a:xfrm rot="0">
            <a:off x="2945702" y="6607787"/>
            <a:ext cx="9961354" cy="750961"/>
          </a:xfrm>
          <a:prstGeom prst="rect">
            <a:avLst/>
          </a:prstGeom>
        </p:spPr>
        <p:txBody>
          <a:bodyPr anchor="t" rtlCol="false" tIns="0" lIns="0" bIns="0" rIns="0">
            <a:spAutoFit/>
          </a:bodyPr>
          <a:lstStyle/>
          <a:p>
            <a:pPr algn="l" marL="0" indent="0" lvl="0">
              <a:lnSpc>
                <a:spcPts val="2988"/>
              </a:lnSpc>
            </a:pPr>
            <a:r>
              <a:rPr lang="en-US" sz="2792" spc="-25">
                <a:solidFill>
                  <a:srgbClr val="4E728A"/>
                </a:solidFill>
                <a:latin typeface="Mulled Wine Season"/>
                <a:ea typeface="Mulled Wine Season"/>
                <a:cs typeface="Mulled Wine Season"/>
                <a:sym typeface="Mulled Wine Season"/>
              </a:rPr>
              <a:t>Managing non-numerical values in models that are designed to process only numerical data.</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48213" y="6827156"/>
            <a:ext cx="895550" cy="8955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8" id="8"/>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9" id="9"/>
          <p:cNvGrpSpPr/>
          <p:nvPr/>
        </p:nvGrpSpPr>
        <p:grpSpPr>
          <a:xfrm rot="0">
            <a:off x="1748213" y="7906865"/>
            <a:ext cx="895550" cy="8955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11" id="11"/>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2" id="12"/>
          <p:cNvGrpSpPr/>
          <p:nvPr/>
        </p:nvGrpSpPr>
        <p:grpSpPr>
          <a:xfrm rot="0">
            <a:off x="2756812" y="6827156"/>
            <a:ext cx="895550" cy="8955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14" id="14"/>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5" id="15"/>
          <p:cNvGrpSpPr/>
          <p:nvPr/>
        </p:nvGrpSpPr>
        <p:grpSpPr>
          <a:xfrm rot="0">
            <a:off x="2756812" y="7906865"/>
            <a:ext cx="895550" cy="8955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17" id="17"/>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18" id="18"/>
          <p:cNvGrpSpPr/>
          <p:nvPr/>
        </p:nvGrpSpPr>
        <p:grpSpPr>
          <a:xfrm rot="0">
            <a:off x="3765411" y="6827156"/>
            <a:ext cx="895550" cy="89555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20" id="20"/>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1" id="21"/>
          <p:cNvGrpSpPr/>
          <p:nvPr/>
        </p:nvGrpSpPr>
        <p:grpSpPr>
          <a:xfrm rot="0">
            <a:off x="3765411" y="7906865"/>
            <a:ext cx="895550" cy="89555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23" id="23"/>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4" id="24"/>
          <p:cNvGrpSpPr/>
          <p:nvPr/>
        </p:nvGrpSpPr>
        <p:grpSpPr>
          <a:xfrm rot="0">
            <a:off x="5700972" y="6848053"/>
            <a:ext cx="895550" cy="89555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26" id="26"/>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27" id="27"/>
          <p:cNvGrpSpPr/>
          <p:nvPr/>
        </p:nvGrpSpPr>
        <p:grpSpPr>
          <a:xfrm rot="0">
            <a:off x="4775786" y="7906865"/>
            <a:ext cx="895550" cy="89555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29" id="29"/>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30" id="30"/>
          <p:cNvGrpSpPr/>
          <p:nvPr/>
        </p:nvGrpSpPr>
        <p:grpSpPr>
          <a:xfrm rot="0">
            <a:off x="6765557" y="6848053"/>
            <a:ext cx="895550" cy="89555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32" id="32"/>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33" id="33"/>
          <p:cNvGrpSpPr/>
          <p:nvPr/>
        </p:nvGrpSpPr>
        <p:grpSpPr>
          <a:xfrm rot="0">
            <a:off x="7805043" y="6848053"/>
            <a:ext cx="895550" cy="89555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35" id="35"/>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36" id="36"/>
          <p:cNvGrpSpPr/>
          <p:nvPr/>
        </p:nvGrpSpPr>
        <p:grpSpPr>
          <a:xfrm rot="0">
            <a:off x="5840371" y="7906865"/>
            <a:ext cx="895550" cy="89555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38" id="38"/>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39" id="39"/>
          <p:cNvSpPr txBox="true"/>
          <p:nvPr/>
        </p:nvSpPr>
        <p:spPr>
          <a:xfrm rot="0">
            <a:off x="5713042" y="6962445"/>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y</a:t>
            </a:r>
          </a:p>
        </p:txBody>
      </p:sp>
      <p:sp>
        <p:nvSpPr>
          <p:cNvPr name="TextBox 40" id="40"/>
          <p:cNvSpPr txBox="true"/>
          <p:nvPr/>
        </p:nvSpPr>
        <p:spPr>
          <a:xfrm rot="0">
            <a:off x="4787856"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e</a:t>
            </a:r>
          </a:p>
        </p:txBody>
      </p:sp>
      <p:sp>
        <p:nvSpPr>
          <p:cNvPr name="TextBox 41" id="41"/>
          <p:cNvSpPr txBox="true"/>
          <p:nvPr/>
        </p:nvSpPr>
        <p:spPr>
          <a:xfrm rot="0">
            <a:off x="6777627" y="6962445"/>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o</a:t>
            </a:r>
          </a:p>
        </p:txBody>
      </p:sp>
      <p:sp>
        <p:nvSpPr>
          <p:cNvPr name="TextBox 42" id="42"/>
          <p:cNvSpPr txBox="true"/>
          <p:nvPr/>
        </p:nvSpPr>
        <p:spPr>
          <a:xfrm rot="0">
            <a:off x="7817113" y="6962445"/>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u</a:t>
            </a:r>
          </a:p>
        </p:txBody>
      </p:sp>
      <p:sp>
        <p:nvSpPr>
          <p:cNvPr name="TextBox 43" id="43"/>
          <p:cNvSpPr txBox="true"/>
          <p:nvPr/>
        </p:nvSpPr>
        <p:spPr>
          <a:xfrm rot="0">
            <a:off x="5852440"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n</a:t>
            </a:r>
          </a:p>
        </p:txBody>
      </p:sp>
      <p:sp>
        <p:nvSpPr>
          <p:cNvPr name="TextBox 44" id="44"/>
          <p:cNvSpPr txBox="true"/>
          <p:nvPr/>
        </p:nvSpPr>
        <p:spPr>
          <a:xfrm rot="0">
            <a:off x="2727176" y="6941549"/>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o</a:t>
            </a:r>
          </a:p>
        </p:txBody>
      </p:sp>
      <p:sp>
        <p:nvSpPr>
          <p:cNvPr name="TextBox 45" id="45"/>
          <p:cNvSpPr txBox="true"/>
          <p:nvPr/>
        </p:nvSpPr>
        <p:spPr>
          <a:xfrm rot="0">
            <a:off x="2727176"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t</a:t>
            </a:r>
          </a:p>
        </p:txBody>
      </p:sp>
      <p:sp>
        <p:nvSpPr>
          <p:cNvPr name="TextBox 46" id="46"/>
          <p:cNvSpPr txBox="true"/>
          <p:nvPr/>
        </p:nvSpPr>
        <p:spPr>
          <a:xfrm rot="0">
            <a:off x="3766662" y="6941549"/>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r</a:t>
            </a:r>
          </a:p>
        </p:txBody>
      </p:sp>
      <p:sp>
        <p:nvSpPr>
          <p:cNvPr name="TextBox 47" id="47"/>
          <p:cNvSpPr txBox="true"/>
          <p:nvPr/>
        </p:nvSpPr>
        <p:spPr>
          <a:xfrm rot="0">
            <a:off x="3766662"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t</a:t>
            </a:r>
          </a:p>
        </p:txBody>
      </p:sp>
      <p:sp>
        <p:nvSpPr>
          <p:cNvPr name="TextBox 48" id="48"/>
          <p:cNvSpPr txBox="true"/>
          <p:nvPr/>
        </p:nvSpPr>
        <p:spPr>
          <a:xfrm rot="0">
            <a:off x="1709793" y="6941549"/>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F</a:t>
            </a:r>
          </a:p>
        </p:txBody>
      </p:sp>
      <p:sp>
        <p:nvSpPr>
          <p:cNvPr name="TextBox 49" id="49"/>
          <p:cNvSpPr txBox="true"/>
          <p:nvPr/>
        </p:nvSpPr>
        <p:spPr>
          <a:xfrm rot="0">
            <a:off x="1709793"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a</a:t>
            </a:r>
          </a:p>
        </p:txBody>
      </p:sp>
      <p:grpSp>
        <p:nvGrpSpPr>
          <p:cNvPr name="Group 50" id="50"/>
          <p:cNvGrpSpPr/>
          <p:nvPr/>
        </p:nvGrpSpPr>
        <p:grpSpPr>
          <a:xfrm rot="0">
            <a:off x="15648678" y="8388377"/>
            <a:ext cx="1873449" cy="1159624"/>
            <a:chOff x="0" y="0"/>
            <a:chExt cx="2497933" cy="1546166"/>
          </a:xfrm>
        </p:grpSpPr>
        <p:grpSp>
          <p:nvGrpSpPr>
            <p:cNvPr name="Group 51" id="51"/>
            <p:cNvGrpSpPr/>
            <p:nvPr/>
          </p:nvGrpSpPr>
          <p:grpSpPr>
            <a:xfrm rot="0">
              <a:off x="0" y="0"/>
              <a:ext cx="2497933" cy="1546166"/>
              <a:chOff x="0" y="0"/>
              <a:chExt cx="881818" cy="545826"/>
            </a:xfrm>
          </p:grpSpPr>
          <p:sp>
            <p:nvSpPr>
              <p:cNvPr name="Freeform 52" id="52"/>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53" id="53"/>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54" id="54"/>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55" id="55"/>
          <p:cNvSpPr txBox="true"/>
          <p:nvPr/>
        </p:nvSpPr>
        <p:spPr>
          <a:xfrm rot="0">
            <a:off x="2020793" y="3768035"/>
            <a:ext cx="6737974" cy="1113601"/>
          </a:xfrm>
          <a:prstGeom prst="rect">
            <a:avLst/>
          </a:prstGeom>
        </p:spPr>
        <p:txBody>
          <a:bodyPr anchor="t" rtlCol="false" tIns="0" lIns="0" bIns="0" rIns="0">
            <a:spAutoFit/>
          </a:bodyPr>
          <a:lstStyle/>
          <a:p>
            <a:pPr algn="l" marL="0" indent="0" lvl="0">
              <a:lnSpc>
                <a:spcPts val="8588"/>
              </a:lnSpc>
            </a:pPr>
            <a:r>
              <a:rPr lang="en-US" sz="8027" spc="-72">
                <a:solidFill>
                  <a:srgbClr val="000000"/>
                </a:solidFill>
                <a:latin typeface="Mulled Wine Season"/>
                <a:ea typeface="Mulled Wine Season"/>
                <a:cs typeface="Mulled Wine Season"/>
                <a:sym typeface="Mulled Wine Season"/>
              </a:rPr>
              <a:t>Thank you!</a:t>
            </a:r>
          </a:p>
        </p:txBody>
      </p:sp>
      <p:sp>
        <p:nvSpPr>
          <p:cNvPr name="Freeform 56" id="56"/>
          <p:cNvSpPr/>
          <p:nvPr/>
        </p:nvSpPr>
        <p:spPr>
          <a:xfrm flipH="false" flipV="false" rot="0">
            <a:off x="11566055" y="1028700"/>
            <a:ext cx="5422315" cy="4547967"/>
          </a:xfrm>
          <a:custGeom>
            <a:avLst/>
            <a:gdLst/>
            <a:ahLst/>
            <a:cxnLst/>
            <a:rect r="r" b="b" t="t" l="l"/>
            <a:pathLst>
              <a:path h="4547967" w="5422315">
                <a:moveTo>
                  <a:pt x="0" y="0"/>
                </a:moveTo>
                <a:lnTo>
                  <a:pt x="5422315" y="0"/>
                </a:lnTo>
                <a:lnTo>
                  <a:pt x="5422315" y="4547967"/>
                </a:lnTo>
                <a:lnTo>
                  <a:pt x="0" y="45479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7" id="57"/>
          <p:cNvGrpSpPr/>
          <p:nvPr/>
        </p:nvGrpSpPr>
        <p:grpSpPr>
          <a:xfrm rot="0">
            <a:off x="8911204" y="6827156"/>
            <a:ext cx="895550" cy="89555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59" id="59"/>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60" id="60"/>
          <p:cNvSpPr txBox="true"/>
          <p:nvPr/>
        </p:nvSpPr>
        <p:spPr>
          <a:xfrm rot="0">
            <a:off x="8923274" y="6941549"/>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r</a:t>
            </a:r>
          </a:p>
        </p:txBody>
      </p:sp>
      <p:grpSp>
        <p:nvGrpSpPr>
          <p:cNvPr name="Group 61" id="61"/>
          <p:cNvGrpSpPr/>
          <p:nvPr/>
        </p:nvGrpSpPr>
        <p:grpSpPr>
          <a:xfrm rot="0">
            <a:off x="6899968" y="7906865"/>
            <a:ext cx="895550" cy="895550"/>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63" id="63"/>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64" id="64"/>
          <p:cNvGrpSpPr/>
          <p:nvPr/>
        </p:nvGrpSpPr>
        <p:grpSpPr>
          <a:xfrm rot="0">
            <a:off x="7908567" y="7906865"/>
            <a:ext cx="895550" cy="89555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66" id="66"/>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67" id="67"/>
          <p:cNvGrpSpPr/>
          <p:nvPr/>
        </p:nvGrpSpPr>
        <p:grpSpPr>
          <a:xfrm rot="0">
            <a:off x="8918942" y="7906865"/>
            <a:ext cx="895550" cy="895550"/>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69" id="69"/>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grpSp>
        <p:nvGrpSpPr>
          <p:cNvPr name="Group 70" id="70"/>
          <p:cNvGrpSpPr/>
          <p:nvPr/>
        </p:nvGrpSpPr>
        <p:grpSpPr>
          <a:xfrm rot="0">
            <a:off x="9983527" y="7906865"/>
            <a:ext cx="895550" cy="895550"/>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233412" y="0"/>
                  </a:moveTo>
                  <a:lnTo>
                    <a:pt x="579388" y="0"/>
                  </a:lnTo>
                  <a:cubicBezTo>
                    <a:pt x="641293" y="0"/>
                    <a:pt x="700662" y="24592"/>
                    <a:pt x="744435" y="68365"/>
                  </a:cubicBezTo>
                  <a:cubicBezTo>
                    <a:pt x="788208" y="112138"/>
                    <a:pt x="812800" y="171507"/>
                    <a:pt x="812800" y="233412"/>
                  </a:cubicBezTo>
                  <a:lnTo>
                    <a:pt x="812800" y="579388"/>
                  </a:lnTo>
                  <a:cubicBezTo>
                    <a:pt x="812800" y="641293"/>
                    <a:pt x="788208" y="700662"/>
                    <a:pt x="744435" y="744435"/>
                  </a:cubicBezTo>
                  <a:cubicBezTo>
                    <a:pt x="700662" y="788208"/>
                    <a:pt x="641293" y="812800"/>
                    <a:pt x="579388" y="812800"/>
                  </a:cubicBezTo>
                  <a:lnTo>
                    <a:pt x="233412" y="812800"/>
                  </a:lnTo>
                  <a:cubicBezTo>
                    <a:pt x="171507" y="812800"/>
                    <a:pt x="112138" y="788208"/>
                    <a:pt x="68365" y="744435"/>
                  </a:cubicBezTo>
                  <a:cubicBezTo>
                    <a:pt x="24592" y="700662"/>
                    <a:pt x="0" y="641293"/>
                    <a:pt x="0" y="579388"/>
                  </a:cubicBezTo>
                  <a:lnTo>
                    <a:pt x="0" y="233412"/>
                  </a:lnTo>
                  <a:cubicBezTo>
                    <a:pt x="0" y="171507"/>
                    <a:pt x="24592" y="112138"/>
                    <a:pt x="68365" y="68365"/>
                  </a:cubicBezTo>
                  <a:cubicBezTo>
                    <a:pt x="112138" y="24592"/>
                    <a:pt x="171507" y="0"/>
                    <a:pt x="233412" y="0"/>
                  </a:cubicBezTo>
                  <a:close/>
                </a:path>
              </a:pathLst>
            </a:custGeom>
            <a:solidFill>
              <a:srgbClr val="619AC4"/>
            </a:solidFill>
          </p:spPr>
        </p:sp>
        <p:sp>
          <p:nvSpPr>
            <p:cNvPr name="TextBox 72" id="72"/>
            <p:cNvSpPr txBox="true"/>
            <p:nvPr/>
          </p:nvSpPr>
          <p:spPr>
            <a:xfrm>
              <a:off x="0" y="0"/>
              <a:ext cx="812800" cy="812800"/>
            </a:xfrm>
            <a:prstGeom prst="rect">
              <a:avLst/>
            </a:prstGeom>
          </p:spPr>
          <p:txBody>
            <a:bodyPr anchor="ctr" rtlCol="false" tIns="48876" lIns="48876" bIns="48876" rIns="48876"/>
            <a:lstStyle/>
            <a:p>
              <a:pPr algn="ctr">
                <a:lnSpc>
                  <a:spcPts val="1847"/>
                </a:lnSpc>
              </a:pPr>
            </a:p>
          </p:txBody>
        </p:sp>
      </p:grpSp>
      <p:sp>
        <p:nvSpPr>
          <p:cNvPr name="TextBox 73" id="73"/>
          <p:cNvSpPr txBox="true"/>
          <p:nvPr/>
        </p:nvSpPr>
        <p:spPr>
          <a:xfrm rot="0">
            <a:off x="8931012"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o</a:t>
            </a:r>
          </a:p>
        </p:txBody>
      </p:sp>
      <p:sp>
        <p:nvSpPr>
          <p:cNvPr name="TextBox 74" id="74"/>
          <p:cNvSpPr txBox="true"/>
          <p:nvPr/>
        </p:nvSpPr>
        <p:spPr>
          <a:xfrm rot="0">
            <a:off x="9995596"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n</a:t>
            </a:r>
          </a:p>
        </p:txBody>
      </p:sp>
      <p:sp>
        <p:nvSpPr>
          <p:cNvPr name="TextBox 75" id="75"/>
          <p:cNvSpPr txBox="true"/>
          <p:nvPr/>
        </p:nvSpPr>
        <p:spPr>
          <a:xfrm rot="0">
            <a:off x="6870332"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t</a:t>
            </a:r>
          </a:p>
        </p:txBody>
      </p:sp>
      <p:sp>
        <p:nvSpPr>
          <p:cNvPr name="TextBox 76" id="76"/>
          <p:cNvSpPr txBox="true"/>
          <p:nvPr/>
        </p:nvSpPr>
        <p:spPr>
          <a:xfrm rot="0">
            <a:off x="7909818" y="8021257"/>
            <a:ext cx="913116" cy="708558"/>
          </a:xfrm>
          <a:prstGeom prst="rect">
            <a:avLst/>
          </a:prstGeom>
        </p:spPr>
        <p:txBody>
          <a:bodyPr anchor="t" rtlCol="false" tIns="0" lIns="0" bIns="0" rIns="0">
            <a:spAutoFit/>
          </a:bodyPr>
          <a:lstStyle/>
          <a:p>
            <a:pPr algn="ctr" marL="0" indent="0" lvl="0">
              <a:lnSpc>
                <a:spcPts val="5713"/>
              </a:lnSpc>
            </a:pPr>
            <a:r>
              <a:rPr lang="en-US" b="true" sz="4760">
                <a:solidFill>
                  <a:srgbClr val="FFFFFF"/>
                </a:solidFill>
                <a:latin typeface="Nunito Bold"/>
                <a:ea typeface="Nunito Bold"/>
                <a:cs typeface="Nunito Bold"/>
                <a:sym typeface="Nunito Bold"/>
              </a:rPr>
              <a:t>i</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8893612" y="2084904"/>
            <a:ext cx="1191801" cy="1196151"/>
          </a:xfrm>
          <a:custGeom>
            <a:avLst/>
            <a:gdLst/>
            <a:ahLst/>
            <a:cxnLst/>
            <a:rect r="r" b="b" t="t" l="l"/>
            <a:pathLst>
              <a:path h="1196151" w="1191801">
                <a:moveTo>
                  <a:pt x="0" y="0"/>
                </a:moveTo>
                <a:lnTo>
                  <a:pt x="1191801" y="0"/>
                </a:lnTo>
                <a:lnTo>
                  <a:pt x="1191801" y="1196150"/>
                </a:lnTo>
                <a:lnTo>
                  <a:pt x="0" y="11961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709793" y="2170629"/>
            <a:ext cx="11732257" cy="908651"/>
          </a:xfrm>
          <a:prstGeom prst="rect">
            <a:avLst/>
          </a:prstGeom>
        </p:spPr>
        <p:txBody>
          <a:bodyPr anchor="t" rtlCol="false" tIns="0" lIns="0" bIns="0" rIns="0">
            <a:spAutoFit/>
          </a:bodyPr>
          <a:lstStyle/>
          <a:p>
            <a:pPr algn="l" marL="0" indent="0" lvl="0">
              <a:lnSpc>
                <a:spcPts val="6984"/>
              </a:lnSpc>
            </a:pPr>
            <a:r>
              <a:rPr lang="en-US" sz="6527" spc="-58">
                <a:solidFill>
                  <a:srgbClr val="000000"/>
                </a:solidFill>
                <a:latin typeface="Mulled Wine Season"/>
                <a:ea typeface="Mulled Wine Season"/>
                <a:cs typeface="Mulled Wine Season"/>
                <a:sym typeface="Mulled Wine Season"/>
              </a:rPr>
              <a:t>Problem:</a:t>
            </a:r>
          </a:p>
        </p:txBody>
      </p:sp>
      <p:sp>
        <p:nvSpPr>
          <p:cNvPr name="TextBox 13" id="13"/>
          <p:cNvSpPr txBox="true"/>
          <p:nvPr/>
        </p:nvSpPr>
        <p:spPr>
          <a:xfrm rot="0">
            <a:off x="2164854" y="3566966"/>
            <a:ext cx="12512652" cy="4232910"/>
          </a:xfrm>
          <a:prstGeom prst="rect">
            <a:avLst/>
          </a:prstGeom>
        </p:spPr>
        <p:txBody>
          <a:bodyPr anchor="t" rtlCol="false" tIns="0" lIns="0" bIns="0" rIns="0">
            <a:spAutoFit/>
          </a:bodyPr>
          <a:lstStyle/>
          <a:p>
            <a:pPr algn="l">
              <a:lnSpc>
                <a:spcPts val="4480"/>
              </a:lnSpc>
            </a:pPr>
            <a:r>
              <a:rPr lang="en-US" sz="3200">
                <a:solidFill>
                  <a:srgbClr val="4E728A"/>
                </a:solidFill>
                <a:latin typeface="More Sugar"/>
                <a:ea typeface="More Sugar"/>
                <a:cs typeface="More Sugar"/>
                <a:sym typeface="More Sugar"/>
              </a:rPr>
              <a:t>With climate change, predicting weather conditions is essential for industries such as agriculture, energy, and transportation. Historical data can help analyze trends and predict the future. AI and machine learning offer powerful tools, but algorithms need to be compared to find the best one.</a:t>
            </a:r>
          </a:p>
          <a:p>
            <a:pPr algn="l">
              <a:lnSpc>
                <a:spcPts val="4480"/>
              </a:lnSpc>
            </a:pPr>
            <a:r>
              <a:rPr lang="en-US" sz="3200">
                <a:solidFill>
                  <a:srgbClr val="4E728A"/>
                </a:solidFill>
                <a:latin typeface="More Sugar"/>
                <a:ea typeface="More Sugar"/>
                <a:cs typeface="More Sugar"/>
                <a:sym typeface="More Sugar"/>
              </a:rPr>
              <a:t>---------------------------------------------------------------------------------</a:t>
            </a:r>
          </a:p>
          <a:p>
            <a:pPr algn="l">
              <a:lnSpc>
                <a:spcPts val="3500"/>
              </a:lnSpc>
            </a:pPr>
            <a:r>
              <a:rPr lang="en-US" sz="2500">
                <a:solidFill>
                  <a:srgbClr val="4E728A"/>
                </a:solidFill>
                <a:latin typeface="More Sugar"/>
                <a:ea typeface="More Sugar"/>
                <a:cs typeface="More Sugar"/>
                <a:sym typeface="More Sugar"/>
              </a:rPr>
              <a:t>Problem: How can we effectively predict average temperature from historical data, and which machine learning algorithm performs best?</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1" id="11"/>
          <p:cNvSpPr/>
          <p:nvPr/>
        </p:nvSpPr>
        <p:spPr>
          <a:xfrm flipH="false" flipV="false" rot="0">
            <a:off x="13442050" y="965416"/>
            <a:ext cx="3996276" cy="3233350"/>
          </a:xfrm>
          <a:custGeom>
            <a:avLst/>
            <a:gdLst/>
            <a:ahLst/>
            <a:cxnLst/>
            <a:rect r="r" b="b" t="t" l="l"/>
            <a:pathLst>
              <a:path h="3233350" w="3996276">
                <a:moveTo>
                  <a:pt x="0" y="0"/>
                </a:moveTo>
                <a:lnTo>
                  <a:pt x="3996276" y="0"/>
                </a:lnTo>
                <a:lnTo>
                  <a:pt x="3996276" y="3233351"/>
                </a:lnTo>
                <a:lnTo>
                  <a:pt x="0" y="32333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2" id="12"/>
          <p:cNvPicPr>
            <a:picLocks noChangeAspect="true"/>
          </p:cNvPicPr>
          <p:nvPr/>
        </p:nvPicPr>
        <p:blipFill>
          <a:blip r:embed="rId8"/>
          <a:srcRect l="0" t="0" r="0" b="0"/>
          <a:stretch>
            <a:fillRect/>
          </a:stretch>
        </p:blipFill>
        <p:spPr>
          <a:xfrm flipH="false" flipV="false" rot="0">
            <a:off x="1566901" y="3726400"/>
            <a:ext cx="1511573" cy="944733"/>
          </a:xfrm>
          <a:prstGeom prst="rect">
            <a:avLst/>
          </a:prstGeom>
        </p:spPr>
      </p:pic>
      <p:sp>
        <p:nvSpPr>
          <p:cNvPr name="Freeform 13" id="13"/>
          <p:cNvSpPr/>
          <p:nvPr/>
        </p:nvSpPr>
        <p:spPr>
          <a:xfrm flipH="false" flipV="false" rot="0">
            <a:off x="1709793" y="5405689"/>
            <a:ext cx="1368682" cy="1341308"/>
          </a:xfrm>
          <a:custGeom>
            <a:avLst/>
            <a:gdLst/>
            <a:ahLst/>
            <a:cxnLst/>
            <a:rect r="r" b="b" t="t" l="l"/>
            <a:pathLst>
              <a:path h="1341308" w="1368682">
                <a:moveTo>
                  <a:pt x="0" y="0"/>
                </a:moveTo>
                <a:lnTo>
                  <a:pt x="1368682" y="0"/>
                </a:lnTo>
                <a:lnTo>
                  <a:pt x="1368682" y="1341307"/>
                </a:lnTo>
                <a:lnTo>
                  <a:pt x="0" y="1341307"/>
                </a:lnTo>
                <a:lnTo>
                  <a:pt x="0" y="0"/>
                </a:lnTo>
                <a:close/>
              </a:path>
            </a:pathLst>
          </a:custGeom>
          <a:blipFill>
            <a:blip r:embed="rId9"/>
            <a:stretch>
              <a:fillRect l="0" t="0" r="0" b="0"/>
            </a:stretch>
          </a:blipFill>
        </p:spPr>
      </p:sp>
      <p:pic>
        <p:nvPicPr>
          <p:cNvPr name="Picture 14" id="14"/>
          <p:cNvPicPr>
            <a:picLocks noChangeAspect="true"/>
          </p:cNvPicPr>
          <p:nvPr/>
        </p:nvPicPr>
        <p:blipFill>
          <a:blip r:embed="rId10"/>
          <a:srcRect l="0" t="0" r="0" b="0"/>
          <a:stretch>
            <a:fillRect/>
          </a:stretch>
        </p:blipFill>
        <p:spPr>
          <a:xfrm flipH="false" flipV="false" rot="0">
            <a:off x="1709793" y="7481552"/>
            <a:ext cx="1368682" cy="1142849"/>
          </a:xfrm>
          <a:prstGeom prst="rect">
            <a:avLst/>
          </a:prstGeom>
        </p:spPr>
      </p:pic>
      <p:sp>
        <p:nvSpPr>
          <p:cNvPr name="Freeform 15" id="15"/>
          <p:cNvSpPr/>
          <p:nvPr/>
        </p:nvSpPr>
        <p:spPr>
          <a:xfrm flipH="false" flipV="false" rot="0">
            <a:off x="8856572" y="5623554"/>
            <a:ext cx="1289965" cy="1123442"/>
          </a:xfrm>
          <a:custGeom>
            <a:avLst/>
            <a:gdLst/>
            <a:ahLst/>
            <a:cxnLst/>
            <a:rect r="r" b="b" t="t" l="l"/>
            <a:pathLst>
              <a:path h="1123442" w="1289965">
                <a:moveTo>
                  <a:pt x="0" y="0"/>
                </a:moveTo>
                <a:lnTo>
                  <a:pt x="1289965" y="0"/>
                </a:lnTo>
                <a:lnTo>
                  <a:pt x="1289965" y="1123442"/>
                </a:lnTo>
                <a:lnTo>
                  <a:pt x="0" y="112344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16" id="16"/>
          <p:cNvPicPr>
            <a:picLocks noChangeAspect="true"/>
          </p:cNvPicPr>
          <p:nvPr/>
        </p:nvPicPr>
        <p:blipFill>
          <a:blip r:embed="rId13"/>
          <a:srcRect l="0" t="0" r="0" b="0"/>
          <a:stretch>
            <a:fillRect/>
          </a:stretch>
        </p:blipFill>
        <p:spPr>
          <a:xfrm flipH="false" flipV="false" rot="0">
            <a:off x="8962237" y="7481552"/>
            <a:ext cx="1184300" cy="1142849"/>
          </a:xfrm>
          <a:prstGeom prst="rect">
            <a:avLst/>
          </a:prstGeom>
        </p:spPr>
      </p:pic>
      <p:sp>
        <p:nvSpPr>
          <p:cNvPr name="TextBox 17" id="17"/>
          <p:cNvSpPr txBox="true"/>
          <p:nvPr/>
        </p:nvSpPr>
        <p:spPr>
          <a:xfrm rot="0">
            <a:off x="1709793" y="2170629"/>
            <a:ext cx="11732257" cy="908651"/>
          </a:xfrm>
          <a:prstGeom prst="rect">
            <a:avLst/>
          </a:prstGeom>
        </p:spPr>
        <p:txBody>
          <a:bodyPr anchor="t" rtlCol="false" tIns="0" lIns="0" bIns="0" rIns="0">
            <a:spAutoFit/>
          </a:bodyPr>
          <a:lstStyle/>
          <a:p>
            <a:pPr algn="l" marL="0" indent="0" lvl="0">
              <a:lnSpc>
                <a:spcPts val="6984"/>
              </a:lnSpc>
            </a:pPr>
            <a:r>
              <a:rPr lang="en-US" sz="6527" spc="-58">
                <a:solidFill>
                  <a:srgbClr val="000000"/>
                </a:solidFill>
                <a:latin typeface="Mulled Wine Season"/>
                <a:ea typeface="Mulled Wine Season"/>
                <a:cs typeface="Mulled Wine Season"/>
                <a:sym typeface="Mulled Wine Season"/>
              </a:rPr>
              <a:t>Objectives:</a:t>
            </a:r>
          </a:p>
        </p:txBody>
      </p:sp>
      <p:sp>
        <p:nvSpPr>
          <p:cNvPr name="TextBox 18" id="18"/>
          <p:cNvSpPr txBox="true"/>
          <p:nvPr/>
        </p:nvSpPr>
        <p:spPr>
          <a:xfrm rot="0">
            <a:off x="3300332" y="3908724"/>
            <a:ext cx="10362744" cy="400187"/>
          </a:xfrm>
          <a:prstGeom prst="rect">
            <a:avLst/>
          </a:prstGeom>
        </p:spPr>
        <p:txBody>
          <a:bodyPr anchor="t" rtlCol="false" tIns="0" lIns="0" bIns="0" rIns="0">
            <a:spAutoFit/>
          </a:bodyPr>
          <a:lstStyle/>
          <a:p>
            <a:pPr algn="l" marL="0" indent="0" lvl="0">
              <a:lnSpc>
                <a:spcPts val="3095"/>
              </a:lnSpc>
            </a:pPr>
            <a:r>
              <a:rPr lang="en-US" sz="2892" spc="-26">
                <a:solidFill>
                  <a:srgbClr val="16213D"/>
                </a:solidFill>
                <a:latin typeface="Mulled Wine Season"/>
                <a:ea typeface="Mulled Wine Season"/>
                <a:cs typeface="Mulled Wine Season"/>
                <a:sym typeface="Mulled Wine Season"/>
              </a:rPr>
              <a:t>Predicting future temperatures from historical data.</a:t>
            </a:r>
          </a:p>
        </p:txBody>
      </p:sp>
      <p:sp>
        <p:nvSpPr>
          <p:cNvPr name="TextBox 19" id="19"/>
          <p:cNvSpPr txBox="true"/>
          <p:nvPr/>
        </p:nvSpPr>
        <p:spPr>
          <a:xfrm rot="0">
            <a:off x="3300332" y="5528111"/>
            <a:ext cx="4963519" cy="1181237"/>
          </a:xfrm>
          <a:prstGeom prst="rect">
            <a:avLst/>
          </a:prstGeom>
        </p:spPr>
        <p:txBody>
          <a:bodyPr anchor="t" rtlCol="false" tIns="0" lIns="0" bIns="0" rIns="0">
            <a:spAutoFit/>
          </a:bodyPr>
          <a:lstStyle/>
          <a:p>
            <a:pPr algn="l" marL="0" indent="0" lvl="0">
              <a:lnSpc>
                <a:spcPts val="3095"/>
              </a:lnSpc>
            </a:pPr>
            <a:r>
              <a:rPr lang="en-US" sz="2892" spc="-26">
                <a:solidFill>
                  <a:srgbClr val="16213D"/>
                </a:solidFill>
                <a:latin typeface="Mulled Wine Season"/>
                <a:ea typeface="Mulled Wine Season"/>
                <a:cs typeface="Mulled Wine Season"/>
                <a:sym typeface="Mulled Wine Season"/>
              </a:rPr>
              <a:t>Comparing regression algorithms in machine learning.</a:t>
            </a:r>
          </a:p>
        </p:txBody>
      </p:sp>
      <p:sp>
        <p:nvSpPr>
          <p:cNvPr name="TextBox 20" id="20"/>
          <p:cNvSpPr txBox="true"/>
          <p:nvPr/>
        </p:nvSpPr>
        <p:spPr>
          <a:xfrm rot="0">
            <a:off x="3300332" y="7443164"/>
            <a:ext cx="5661905" cy="790712"/>
          </a:xfrm>
          <a:prstGeom prst="rect">
            <a:avLst/>
          </a:prstGeom>
        </p:spPr>
        <p:txBody>
          <a:bodyPr anchor="t" rtlCol="false" tIns="0" lIns="0" bIns="0" rIns="0">
            <a:spAutoFit/>
          </a:bodyPr>
          <a:lstStyle/>
          <a:p>
            <a:pPr algn="l" marL="0" indent="0" lvl="0">
              <a:lnSpc>
                <a:spcPts val="3095"/>
              </a:lnSpc>
            </a:pPr>
            <a:r>
              <a:rPr lang="en-US" sz="2892" spc="-26">
                <a:solidFill>
                  <a:srgbClr val="16213D"/>
                </a:solidFill>
                <a:latin typeface="Mulled Wine Season"/>
                <a:ea typeface="Mulled Wine Season"/>
                <a:cs typeface="Mulled Wine Season"/>
                <a:sym typeface="Mulled Wine Season"/>
              </a:rPr>
              <a:t>Collect, clean and analyze weather data</a:t>
            </a:r>
          </a:p>
        </p:txBody>
      </p:sp>
      <p:sp>
        <p:nvSpPr>
          <p:cNvPr name="TextBox 21" id="21"/>
          <p:cNvSpPr txBox="true"/>
          <p:nvPr/>
        </p:nvSpPr>
        <p:spPr>
          <a:xfrm rot="0">
            <a:off x="10376005" y="5528111"/>
            <a:ext cx="7062321" cy="790712"/>
          </a:xfrm>
          <a:prstGeom prst="rect">
            <a:avLst/>
          </a:prstGeom>
        </p:spPr>
        <p:txBody>
          <a:bodyPr anchor="t" rtlCol="false" tIns="0" lIns="0" bIns="0" rIns="0">
            <a:spAutoFit/>
          </a:bodyPr>
          <a:lstStyle/>
          <a:p>
            <a:pPr algn="l" marL="0" indent="0" lvl="0">
              <a:lnSpc>
                <a:spcPts val="3095"/>
              </a:lnSpc>
            </a:pPr>
            <a:r>
              <a:rPr lang="en-US" sz="2892" spc="-26">
                <a:solidFill>
                  <a:srgbClr val="16213D"/>
                </a:solidFill>
                <a:latin typeface="Mulled Wine Season"/>
                <a:ea typeface="Mulled Wine Season"/>
                <a:cs typeface="Mulled Wine Season"/>
                <a:sym typeface="Mulled Wine Season"/>
              </a:rPr>
              <a:t>Visualize climate correlations and trends.</a:t>
            </a:r>
          </a:p>
        </p:txBody>
      </p:sp>
      <p:sp>
        <p:nvSpPr>
          <p:cNvPr name="TextBox 22" id="22"/>
          <p:cNvSpPr txBox="true"/>
          <p:nvPr/>
        </p:nvSpPr>
        <p:spPr>
          <a:xfrm rot="0">
            <a:off x="10376005" y="7597665"/>
            <a:ext cx="7062321" cy="790712"/>
          </a:xfrm>
          <a:prstGeom prst="rect">
            <a:avLst/>
          </a:prstGeom>
        </p:spPr>
        <p:txBody>
          <a:bodyPr anchor="t" rtlCol="false" tIns="0" lIns="0" bIns="0" rIns="0">
            <a:spAutoFit/>
          </a:bodyPr>
          <a:lstStyle/>
          <a:p>
            <a:pPr algn="l" marL="0" indent="0" lvl="0">
              <a:lnSpc>
                <a:spcPts val="3095"/>
              </a:lnSpc>
            </a:pPr>
            <a:r>
              <a:rPr lang="en-US" sz="2892" spc="-26">
                <a:solidFill>
                  <a:srgbClr val="16213D"/>
                </a:solidFill>
                <a:latin typeface="Mulled Wine Season"/>
                <a:ea typeface="Mulled Wine Season"/>
                <a:cs typeface="Mulled Wine Season"/>
                <a:sym typeface="Mulled Wine Season"/>
              </a:rPr>
              <a:t>Optimize models with metrics like RMSE, MAE and R².</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00529" y="6791673"/>
            <a:ext cx="2936468" cy="1596705"/>
          </a:xfrm>
          <a:custGeom>
            <a:avLst/>
            <a:gdLst/>
            <a:ahLst/>
            <a:cxnLst/>
            <a:rect r="r" b="b" t="t" l="l"/>
            <a:pathLst>
              <a:path h="1596705" w="2936468">
                <a:moveTo>
                  <a:pt x="0" y="0"/>
                </a:moveTo>
                <a:lnTo>
                  <a:pt x="2936469" y="0"/>
                </a:lnTo>
                <a:lnTo>
                  <a:pt x="2936469" y="1596704"/>
                </a:lnTo>
                <a:lnTo>
                  <a:pt x="0" y="1596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648678" y="8388377"/>
            <a:ext cx="1873449" cy="1159624"/>
            <a:chOff x="0" y="0"/>
            <a:chExt cx="2497933" cy="1546166"/>
          </a:xfrm>
        </p:grpSpPr>
        <p:grpSp>
          <p:nvGrpSpPr>
            <p:cNvPr name="Group 8" id="8"/>
            <p:cNvGrpSpPr/>
            <p:nvPr/>
          </p:nvGrpSpPr>
          <p:grpSpPr>
            <a:xfrm rot="0">
              <a:off x="0" y="0"/>
              <a:ext cx="2497933" cy="1546166"/>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1" id="11"/>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pic>
        <p:nvPicPr>
          <p:cNvPr name="Picture 12" id="12"/>
          <p:cNvPicPr>
            <a:picLocks noChangeAspect="true"/>
          </p:cNvPicPr>
          <p:nvPr/>
        </p:nvPicPr>
        <p:blipFill>
          <a:blip r:embed="rId8"/>
          <a:srcRect l="0" t="0" r="0" b="0"/>
          <a:stretch>
            <a:fillRect/>
          </a:stretch>
        </p:blipFill>
        <p:spPr>
          <a:xfrm flipH="false" flipV="false" rot="0">
            <a:off x="1504209" y="3270669"/>
            <a:ext cx="1321290" cy="905083"/>
          </a:xfrm>
          <a:prstGeom prst="rect">
            <a:avLst/>
          </a:prstGeom>
        </p:spPr>
      </p:pic>
      <p:sp>
        <p:nvSpPr>
          <p:cNvPr name="TextBox 13" id="13"/>
          <p:cNvSpPr txBox="true"/>
          <p:nvPr/>
        </p:nvSpPr>
        <p:spPr>
          <a:xfrm rot="0">
            <a:off x="1237833" y="1990654"/>
            <a:ext cx="15812334" cy="908651"/>
          </a:xfrm>
          <a:prstGeom prst="rect">
            <a:avLst/>
          </a:prstGeom>
        </p:spPr>
        <p:txBody>
          <a:bodyPr anchor="t" rtlCol="false" tIns="0" lIns="0" bIns="0" rIns="0">
            <a:spAutoFit/>
          </a:bodyPr>
          <a:lstStyle/>
          <a:p>
            <a:pPr algn="l" marL="0" indent="0" lvl="0">
              <a:lnSpc>
                <a:spcPts val="6984"/>
              </a:lnSpc>
            </a:pPr>
            <a:r>
              <a:rPr lang="en-US" sz="6527" spc="-58">
                <a:solidFill>
                  <a:srgbClr val="000000"/>
                </a:solidFill>
                <a:latin typeface="Mulled Wine Season"/>
                <a:ea typeface="Mulled Wine Season"/>
                <a:cs typeface="Mulled Wine Season"/>
                <a:sym typeface="Mulled Wine Season"/>
              </a:rPr>
              <a:t>Bibliothèques et resources utilisées:</a:t>
            </a:r>
          </a:p>
        </p:txBody>
      </p:sp>
      <p:sp>
        <p:nvSpPr>
          <p:cNvPr name="TextBox 14" id="14"/>
          <p:cNvSpPr txBox="true"/>
          <p:nvPr/>
        </p:nvSpPr>
        <p:spPr>
          <a:xfrm rot="0">
            <a:off x="2986089" y="3508580"/>
            <a:ext cx="1366291" cy="476885"/>
          </a:xfrm>
          <a:prstGeom prst="rect">
            <a:avLst/>
          </a:prstGeom>
        </p:spPr>
        <p:txBody>
          <a:bodyPr anchor="t" rtlCol="false" tIns="0" lIns="0" bIns="0" rIns="0">
            <a:spAutoFit/>
          </a:bodyPr>
          <a:lstStyle/>
          <a:p>
            <a:pPr algn="l" marL="0" indent="0" lvl="0">
              <a:lnSpc>
                <a:spcPts val="3745"/>
              </a:lnSpc>
            </a:pPr>
            <a:r>
              <a:rPr lang="en-US" sz="3500" spc="-31">
                <a:solidFill>
                  <a:srgbClr val="4E728A"/>
                </a:solidFill>
                <a:latin typeface="Mulled Wine Season"/>
                <a:ea typeface="Mulled Wine Season"/>
                <a:cs typeface="Mulled Wine Season"/>
                <a:sym typeface="Mulled Wine Season"/>
              </a:rPr>
              <a:t>Glob:</a:t>
            </a:r>
          </a:p>
        </p:txBody>
      </p:sp>
      <p:sp>
        <p:nvSpPr>
          <p:cNvPr name="TextBox 15" id="15"/>
          <p:cNvSpPr txBox="true"/>
          <p:nvPr/>
        </p:nvSpPr>
        <p:spPr>
          <a:xfrm rot="0">
            <a:off x="4352380" y="3480005"/>
            <a:ext cx="12233022" cy="844179"/>
          </a:xfrm>
          <a:prstGeom prst="rect">
            <a:avLst/>
          </a:prstGeom>
        </p:spPr>
        <p:txBody>
          <a:bodyPr anchor="t" rtlCol="false" tIns="0" lIns="0" bIns="0" rIns="0">
            <a:spAutoFit/>
          </a:bodyPr>
          <a:lstStyle/>
          <a:p>
            <a:pPr algn="l" marL="0" indent="0" lvl="0">
              <a:lnSpc>
                <a:spcPts val="2239"/>
              </a:lnSpc>
            </a:pPr>
            <a:r>
              <a:rPr lang="en-US" sz="2092" spc="-18">
                <a:solidFill>
                  <a:srgbClr val="15130D"/>
                </a:solidFill>
                <a:latin typeface="Mulled Wine Season"/>
                <a:ea typeface="Mulled Wine Season"/>
                <a:cs typeface="Mulled Wine Season"/>
                <a:sym typeface="Mulled Wine Season"/>
              </a:rPr>
              <a:t>Une bibliothèque Python permettant de rechercher et de récupérer facilement des fichiers correspondant à un motif, comme des fichiers CSV, pour les traiter ou les concaténer.</a:t>
            </a:r>
          </a:p>
        </p:txBody>
      </p:sp>
      <p:pic>
        <p:nvPicPr>
          <p:cNvPr name="Picture 16" id="16"/>
          <p:cNvPicPr>
            <a:picLocks noChangeAspect="true"/>
          </p:cNvPicPr>
          <p:nvPr/>
        </p:nvPicPr>
        <p:blipFill>
          <a:blip r:embed="rId8"/>
          <a:srcRect l="0" t="0" r="0" b="0"/>
          <a:stretch>
            <a:fillRect/>
          </a:stretch>
        </p:blipFill>
        <p:spPr>
          <a:xfrm flipH="false" flipV="false" rot="0">
            <a:off x="1504209" y="4366252"/>
            <a:ext cx="1321290" cy="905083"/>
          </a:xfrm>
          <a:prstGeom prst="rect">
            <a:avLst/>
          </a:prstGeom>
        </p:spPr>
      </p:pic>
      <p:sp>
        <p:nvSpPr>
          <p:cNvPr name="TextBox 17" id="17"/>
          <p:cNvSpPr txBox="true"/>
          <p:nvPr/>
        </p:nvSpPr>
        <p:spPr>
          <a:xfrm rot="0">
            <a:off x="2986089" y="4604164"/>
            <a:ext cx="1973704" cy="476885"/>
          </a:xfrm>
          <a:prstGeom prst="rect">
            <a:avLst/>
          </a:prstGeom>
        </p:spPr>
        <p:txBody>
          <a:bodyPr anchor="t" rtlCol="false" tIns="0" lIns="0" bIns="0" rIns="0">
            <a:spAutoFit/>
          </a:bodyPr>
          <a:lstStyle/>
          <a:p>
            <a:pPr algn="l" marL="0" indent="0" lvl="0">
              <a:lnSpc>
                <a:spcPts val="3745"/>
              </a:lnSpc>
            </a:pPr>
            <a:r>
              <a:rPr lang="en-US" sz="3500" spc="-31">
                <a:solidFill>
                  <a:srgbClr val="4E728A"/>
                </a:solidFill>
                <a:latin typeface="Mulled Wine Season"/>
                <a:ea typeface="Mulled Wine Season"/>
                <a:cs typeface="Mulled Wine Season"/>
                <a:sym typeface="Mulled Wine Season"/>
              </a:rPr>
              <a:t>NumPy:</a:t>
            </a:r>
          </a:p>
        </p:txBody>
      </p:sp>
      <p:sp>
        <p:nvSpPr>
          <p:cNvPr name="TextBox 18" id="18"/>
          <p:cNvSpPr txBox="true"/>
          <p:nvPr/>
        </p:nvSpPr>
        <p:spPr>
          <a:xfrm rot="0">
            <a:off x="4806763" y="4695418"/>
            <a:ext cx="13063463" cy="291729"/>
          </a:xfrm>
          <a:prstGeom prst="rect">
            <a:avLst/>
          </a:prstGeom>
        </p:spPr>
        <p:txBody>
          <a:bodyPr anchor="t" rtlCol="false" tIns="0" lIns="0" bIns="0" rIns="0">
            <a:spAutoFit/>
          </a:bodyPr>
          <a:lstStyle/>
          <a:p>
            <a:pPr algn="l" marL="0" indent="0" lvl="0">
              <a:lnSpc>
                <a:spcPts val="2239"/>
              </a:lnSpc>
            </a:pPr>
            <a:r>
              <a:rPr lang="en-US" sz="2092" spc="-18">
                <a:solidFill>
                  <a:srgbClr val="15130D"/>
                </a:solidFill>
                <a:latin typeface="Mulled Wine Season"/>
                <a:ea typeface="Mulled Wine Season"/>
                <a:cs typeface="Mulled Wine Season"/>
                <a:sym typeface="Mulled Wine Season"/>
              </a:rPr>
              <a:t>Outil pour manipuler des tableaux et effectuer des calculs scientifiques.</a:t>
            </a:r>
          </a:p>
        </p:txBody>
      </p:sp>
      <p:pic>
        <p:nvPicPr>
          <p:cNvPr name="Picture 19" id="19"/>
          <p:cNvPicPr>
            <a:picLocks noChangeAspect="true"/>
          </p:cNvPicPr>
          <p:nvPr/>
        </p:nvPicPr>
        <p:blipFill>
          <a:blip r:embed="rId8"/>
          <a:srcRect l="0" t="0" r="0" b="0"/>
          <a:stretch>
            <a:fillRect/>
          </a:stretch>
        </p:blipFill>
        <p:spPr>
          <a:xfrm flipH="false" flipV="false" rot="0">
            <a:off x="1610493" y="5461836"/>
            <a:ext cx="1321290" cy="905083"/>
          </a:xfrm>
          <a:prstGeom prst="rect">
            <a:avLst/>
          </a:prstGeom>
        </p:spPr>
      </p:pic>
      <p:sp>
        <p:nvSpPr>
          <p:cNvPr name="TextBox 20" id="20"/>
          <p:cNvSpPr txBox="true"/>
          <p:nvPr/>
        </p:nvSpPr>
        <p:spPr>
          <a:xfrm rot="0">
            <a:off x="3092374" y="5699747"/>
            <a:ext cx="1867419" cy="476885"/>
          </a:xfrm>
          <a:prstGeom prst="rect">
            <a:avLst/>
          </a:prstGeom>
        </p:spPr>
        <p:txBody>
          <a:bodyPr anchor="t" rtlCol="false" tIns="0" lIns="0" bIns="0" rIns="0">
            <a:spAutoFit/>
          </a:bodyPr>
          <a:lstStyle/>
          <a:p>
            <a:pPr algn="l" marL="0" indent="0" lvl="0">
              <a:lnSpc>
                <a:spcPts val="3745"/>
              </a:lnSpc>
            </a:pPr>
            <a:r>
              <a:rPr lang="en-US" sz="3500" spc="-31">
                <a:solidFill>
                  <a:srgbClr val="4E728A"/>
                </a:solidFill>
                <a:latin typeface="Mulled Wine Season"/>
                <a:ea typeface="Mulled Wine Season"/>
                <a:cs typeface="Mulled Wine Season"/>
                <a:sym typeface="Mulled Wine Season"/>
              </a:rPr>
              <a:t>Pandas:</a:t>
            </a:r>
          </a:p>
        </p:txBody>
      </p:sp>
      <p:sp>
        <p:nvSpPr>
          <p:cNvPr name="TextBox 21" id="21"/>
          <p:cNvSpPr txBox="true"/>
          <p:nvPr/>
        </p:nvSpPr>
        <p:spPr>
          <a:xfrm rot="0">
            <a:off x="5026327" y="5738513"/>
            <a:ext cx="12126738" cy="291729"/>
          </a:xfrm>
          <a:prstGeom prst="rect">
            <a:avLst/>
          </a:prstGeom>
        </p:spPr>
        <p:txBody>
          <a:bodyPr anchor="t" rtlCol="false" tIns="0" lIns="0" bIns="0" rIns="0">
            <a:spAutoFit/>
          </a:bodyPr>
          <a:lstStyle/>
          <a:p>
            <a:pPr algn="l" marL="0" indent="0" lvl="0">
              <a:lnSpc>
                <a:spcPts val="2239"/>
              </a:lnSpc>
            </a:pPr>
            <a:r>
              <a:rPr lang="en-US" sz="2092" spc="-18">
                <a:solidFill>
                  <a:srgbClr val="15130D"/>
                </a:solidFill>
                <a:latin typeface="Mulled Wine Season"/>
                <a:ea typeface="Mulled Wine Season"/>
                <a:cs typeface="Mulled Wine Season"/>
                <a:sym typeface="Mulled Wine Season"/>
              </a:rPr>
              <a:t>Bibliothèque pour analyser et traiter des données tabulaires avec des DataFrames.</a:t>
            </a:r>
          </a:p>
        </p:txBody>
      </p:sp>
      <p:pic>
        <p:nvPicPr>
          <p:cNvPr name="Picture 22" id="22"/>
          <p:cNvPicPr>
            <a:picLocks noChangeAspect="true"/>
          </p:cNvPicPr>
          <p:nvPr/>
        </p:nvPicPr>
        <p:blipFill>
          <a:blip r:embed="rId8"/>
          <a:srcRect l="0" t="0" r="0" b="0"/>
          <a:stretch>
            <a:fillRect/>
          </a:stretch>
        </p:blipFill>
        <p:spPr>
          <a:xfrm flipH="false" flipV="false" rot="0">
            <a:off x="1610493" y="6557419"/>
            <a:ext cx="1321290" cy="905083"/>
          </a:xfrm>
          <a:prstGeom prst="rect">
            <a:avLst/>
          </a:prstGeom>
        </p:spPr>
      </p:pic>
      <p:sp>
        <p:nvSpPr>
          <p:cNvPr name="TextBox 23" id="23"/>
          <p:cNvSpPr txBox="true"/>
          <p:nvPr/>
        </p:nvSpPr>
        <p:spPr>
          <a:xfrm rot="0">
            <a:off x="3092374" y="6795331"/>
            <a:ext cx="5168245" cy="476885"/>
          </a:xfrm>
          <a:prstGeom prst="rect">
            <a:avLst/>
          </a:prstGeom>
        </p:spPr>
        <p:txBody>
          <a:bodyPr anchor="t" rtlCol="false" tIns="0" lIns="0" bIns="0" rIns="0">
            <a:spAutoFit/>
          </a:bodyPr>
          <a:lstStyle/>
          <a:p>
            <a:pPr algn="l" marL="0" indent="0" lvl="0">
              <a:lnSpc>
                <a:spcPts val="3745"/>
              </a:lnSpc>
            </a:pPr>
            <a:r>
              <a:rPr lang="en-US" sz="3500" spc="-31">
                <a:solidFill>
                  <a:srgbClr val="4E728A"/>
                </a:solidFill>
                <a:latin typeface="Mulled Wine Season"/>
                <a:ea typeface="Mulled Wine Season"/>
                <a:cs typeface="Mulled Wine Season"/>
                <a:sym typeface="Mulled Wine Season"/>
              </a:rPr>
              <a:t>Scikit-learn (sklearn):</a:t>
            </a:r>
          </a:p>
        </p:txBody>
      </p:sp>
      <p:sp>
        <p:nvSpPr>
          <p:cNvPr name="TextBox 24" id="24"/>
          <p:cNvSpPr txBox="true"/>
          <p:nvPr/>
        </p:nvSpPr>
        <p:spPr>
          <a:xfrm rot="0">
            <a:off x="8023801" y="6834096"/>
            <a:ext cx="8561601" cy="567954"/>
          </a:xfrm>
          <a:prstGeom prst="rect">
            <a:avLst/>
          </a:prstGeom>
        </p:spPr>
        <p:txBody>
          <a:bodyPr anchor="t" rtlCol="false" tIns="0" lIns="0" bIns="0" rIns="0">
            <a:spAutoFit/>
          </a:bodyPr>
          <a:lstStyle/>
          <a:p>
            <a:pPr algn="l" marL="0" indent="0" lvl="0">
              <a:lnSpc>
                <a:spcPts val="2239"/>
              </a:lnSpc>
            </a:pPr>
            <a:r>
              <a:rPr lang="en-US" sz="2092" spc="-18">
                <a:solidFill>
                  <a:srgbClr val="15130D"/>
                </a:solidFill>
                <a:latin typeface="Mulled Wine Season"/>
                <a:ea typeface="Mulled Wine Season"/>
                <a:cs typeface="Mulled Wine Season"/>
                <a:sym typeface="Mulled Wine Season"/>
              </a:rPr>
              <a:t>Outil pour appliquer et évaluer des algorithmes de machine learning.</a:t>
            </a:r>
          </a:p>
        </p:txBody>
      </p:sp>
      <p:pic>
        <p:nvPicPr>
          <p:cNvPr name="Picture 25" id="25"/>
          <p:cNvPicPr>
            <a:picLocks noChangeAspect="true"/>
          </p:cNvPicPr>
          <p:nvPr/>
        </p:nvPicPr>
        <p:blipFill>
          <a:blip r:embed="rId8"/>
          <a:srcRect l="0" t="0" r="0" b="0"/>
          <a:stretch>
            <a:fillRect/>
          </a:stretch>
        </p:blipFill>
        <p:spPr>
          <a:xfrm flipH="false" flipV="false" rot="0">
            <a:off x="1709793" y="7653003"/>
            <a:ext cx="1321290" cy="905083"/>
          </a:xfrm>
          <a:prstGeom prst="rect">
            <a:avLst/>
          </a:prstGeom>
        </p:spPr>
      </p:pic>
      <p:sp>
        <p:nvSpPr>
          <p:cNvPr name="TextBox 26" id="26"/>
          <p:cNvSpPr txBox="true"/>
          <p:nvPr/>
        </p:nvSpPr>
        <p:spPr>
          <a:xfrm rot="0">
            <a:off x="3191673" y="7890914"/>
            <a:ext cx="2626110" cy="476885"/>
          </a:xfrm>
          <a:prstGeom prst="rect">
            <a:avLst/>
          </a:prstGeom>
        </p:spPr>
        <p:txBody>
          <a:bodyPr anchor="t" rtlCol="false" tIns="0" lIns="0" bIns="0" rIns="0">
            <a:spAutoFit/>
          </a:bodyPr>
          <a:lstStyle/>
          <a:p>
            <a:pPr algn="l" marL="0" indent="0" lvl="0">
              <a:lnSpc>
                <a:spcPts val="3745"/>
              </a:lnSpc>
            </a:pPr>
            <a:r>
              <a:rPr lang="en-US" sz="3500" spc="-31">
                <a:solidFill>
                  <a:srgbClr val="4E728A"/>
                </a:solidFill>
                <a:latin typeface="Mulled Wine Season"/>
                <a:ea typeface="Mulled Wine Season"/>
                <a:cs typeface="Mulled Wine Season"/>
                <a:sym typeface="Mulled Wine Season"/>
              </a:rPr>
              <a:t>Matplotlib:</a:t>
            </a:r>
          </a:p>
        </p:txBody>
      </p:sp>
      <p:sp>
        <p:nvSpPr>
          <p:cNvPr name="TextBox 27" id="27"/>
          <p:cNvSpPr txBox="true"/>
          <p:nvPr/>
        </p:nvSpPr>
        <p:spPr>
          <a:xfrm rot="0">
            <a:off x="5676496" y="7953266"/>
            <a:ext cx="13063463" cy="291729"/>
          </a:xfrm>
          <a:prstGeom prst="rect">
            <a:avLst/>
          </a:prstGeom>
        </p:spPr>
        <p:txBody>
          <a:bodyPr anchor="t" rtlCol="false" tIns="0" lIns="0" bIns="0" rIns="0">
            <a:spAutoFit/>
          </a:bodyPr>
          <a:lstStyle/>
          <a:p>
            <a:pPr algn="l" marL="0" indent="0" lvl="0">
              <a:lnSpc>
                <a:spcPts val="2239"/>
              </a:lnSpc>
            </a:pPr>
            <a:r>
              <a:rPr lang="en-US" sz="2092" spc="-18">
                <a:solidFill>
                  <a:srgbClr val="15130D"/>
                </a:solidFill>
                <a:latin typeface="Mulled Wine Season"/>
                <a:ea typeface="Mulled Wine Season"/>
                <a:cs typeface="Mulled Wine Season"/>
                <a:sym typeface="Mulled Wine Season"/>
              </a:rPr>
              <a:t>Bibliothèque pour créer et personnaliser des graphiques 2D.</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60374" y="941373"/>
            <a:ext cx="256656" cy="885022"/>
          </a:xfrm>
          <a:custGeom>
            <a:avLst/>
            <a:gdLst/>
            <a:ahLst/>
            <a:cxnLst/>
            <a:rect r="r" b="b" t="t" l="l"/>
            <a:pathLst>
              <a:path h="885022" w="256656">
                <a:moveTo>
                  <a:pt x="0" y="0"/>
                </a:moveTo>
                <a:lnTo>
                  <a:pt x="256656" y="0"/>
                </a:lnTo>
                <a:lnTo>
                  <a:pt x="256656" y="885021"/>
                </a:lnTo>
                <a:lnTo>
                  <a:pt x="0" y="8850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33641" y="4237202"/>
            <a:ext cx="214514" cy="195597"/>
            <a:chOff x="0" y="0"/>
            <a:chExt cx="194693" cy="177523"/>
          </a:xfrm>
        </p:grpSpPr>
        <p:sp>
          <p:nvSpPr>
            <p:cNvPr name="Freeform 7" id="7"/>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8" id="8"/>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9" id="9"/>
          <p:cNvGrpSpPr/>
          <p:nvPr/>
        </p:nvGrpSpPr>
        <p:grpSpPr>
          <a:xfrm rot="0">
            <a:off x="15648678" y="8388377"/>
            <a:ext cx="1873449" cy="1159624"/>
            <a:chOff x="0" y="0"/>
            <a:chExt cx="2497933" cy="1546166"/>
          </a:xfrm>
        </p:grpSpPr>
        <p:grpSp>
          <p:nvGrpSpPr>
            <p:cNvPr name="Group 10" id="10"/>
            <p:cNvGrpSpPr/>
            <p:nvPr/>
          </p:nvGrpSpPr>
          <p:grpSpPr>
            <a:xfrm rot="0">
              <a:off x="0" y="0"/>
              <a:ext cx="2497933" cy="1546166"/>
              <a:chOff x="0" y="0"/>
              <a:chExt cx="881818" cy="545826"/>
            </a:xfrm>
          </p:grpSpPr>
          <p:sp>
            <p:nvSpPr>
              <p:cNvPr name="Freeform 11" id="11"/>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2" id="12"/>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3" id="13"/>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4" id="14"/>
          <p:cNvSpPr txBox="true"/>
          <p:nvPr/>
        </p:nvSpPr>
        <p:spPr>
          <a:xfrm rot="0">
            <a:off x="1709793" y="1827081"/>
            <a:ext cx="9443197" cy="1795263"/>
          </a:xfrm>
          <a:prstGeom prst="rect">
            <a:avLst/>
          </a:prstGeom>
        </p:spPr>
        <p:txBody>
          <a:bodyPr anchor="t" rtlCol="false" tIns="0" lIns="0" bIns="0" rIns="0">
            <a:spAutoFit/>
          </a:bodyPr>
          <a:lstStyle/>
          <a:p>
            <a:pPr algn="l" marL="0" indent="0" lvl="0">
              <a:lnSpc>
                <a:spcPts val="6984"/>
              </a:lnSpc>
            </a:pPr>
            <a:r>
              <a:rPr lang="en-US" sz="6527" spc="-58">
                <a:solidFill>
                  <a:srgbClr val="000000"/>
                </a:solidFill>
                <a:latin typeface="Mulled Wine Season"/>
                <a:ea typeface="Mulled Wine Season"/>
                <a:cs typeface="Mulled Wine Season"/>
                <a:sym typeface="Mulled Wine Season"/>
              </a:rPr>
              <a:t>Description de ‘Weather Data’</a:t>
            </a:r>
          </a:p>
        </p:txBody>
      </p:sp>
      <p:sp>
        <p:nvSpPr>
          <p:cNvPr name="Freeform 15" id="15"/>
          <p:cNvSpPr/>
          <p:nvPr/>
        </p:nvSpPr>
        <p:spPr>
          <a:xfrm flipH="false" flipV="false" rot="0">
            <a:off x="13449786" y="833103"/>
            <a:ext cx="3941938" cy="3306300"/>
          </a:xfrm>
          <a:custGeom>
            <a:avLst/>
            <a:gdLst/>
            <a:ahLst/>
            <a:cxnLst/>
            <a:rect r="r" b="b" t="t" l="l"/>
            <a:pathLst>
              <a:path h="3306300" w="3941938">
                <a:moveTo>
                  <a:pt x="0" y="0"/>
                </a:moveTo>
                <a:lnTo>
                  <a:pt x="3941937" y="0"/>
                </a:lnTo>
                <a:lnTo>
                  <a:pt x="3941937" y="3306301"/>
                </a:lnTo>
                <a:lnTo>
                  <a:pt x="0" y="3306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733641" y="4767955"/>
            <a:ext cx="214514" cy="195597"/>
            <a:chOff x="0" y="0"/>
            <a:chExt cx="194693" cy="177523"/>
          </a:xfrm>
        </p:grpSpPr>
        <p:sp>
          <p:nvSpPr>
            <p:cNvPr name="Freeform 17" id="17"/>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18" id="18"/>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19" id="19"/>
          <p:cNvGrpSpPr/>
          <p:nvPr/>
        </p:nvGrpSpPr>
        <p:grpSpPr>
          <a:xfrm rot="0">
            <a:off x="1733641" y="5298708"/>
            <a:ext cx="214514" cy="195597"/>
            <a:chOff x="0" y="0"/>
            <a:chExt cx="194693" cy="177523"/>
          </a:xfrm>
        </p:grpSpPr>
        <p:sp>
          <p:nvSpPr>
            <p:cNvPr name="Freeform 20" id="20"/>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21" id="21"/>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22" id="22"/>
          <p:cNvGrpSpPr/>
          <p:nvPr/>
        </p:nvGrpSpPr>
        <p:grpSpPr>
          <a:xfrm rot="0">
            <a:off x="1733641" y="5829460"/>
            <a:ext cx="214514" cy="195597"/>
            <a:chOff x="0" y="0"/>
            <a:chExt cx="194693" cy="177523"/>
          </a:xfrm>
        </p:grpSpPr>
        <p:sp>
          <p:nvSpPr>
            <p:cNvPr name="Freeform 23" id="23"/>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24" id="24"/>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25" id="25"/>
          <p:cNvGrpSpPr/>
          <p:nvPr/>
        </p:nvGrpSpPr>
        <p:grpSpPr>
          <a:xfrm rot="0">
            <a:off x="1733641" y="6360213"/>
            <a:ext cx="214514" cy="195597"/>
            <a:chOff x="0" y="0"/>
            <a:chExt cx="194693" cy="177523"/>
          </a:xfrm>
        </p:grpSpPr>
        <p:sp>
          <p:nvSpPr>
            <p:cNvPr name="Freeform 26" id="26"/>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27" id="27"/>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28" id="28"/>
          <p:cNvGrpSpPr/>
          <p:nvPr/>
        </p:nvGrpSpPr>
        <p:grpSpPr>
          <a:xfrm rot="0">
            <a:off x="1733641" y="6890966"/>
            <a:ext cx="214514" cy="195597"/>
            <a:chOff x="0" y="0"/>
            <a:chExt cx="194693" cy="177523"/>
          </a:xfrm>
        </p:grpSpPr>
        <p:sp>
          <p:nvSpPr>
            <p:cNvPr name="Freeform 29" id="29"/>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30" id="30"/>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31" id="31"/>
          <p:cNvGrpSpPr/>
          <p:nvPr/>
        </p:nvGrpSpPr>
        <p:grpSpPr>
          <a:xfrm rot="0">
            <a:off x="1733641" y="7421719"/>
            <a:ext cx="214514" cy="195597"/>
            <a:chOff x="0" y="0"/>
            <a:chExt cx="194693" cy="177523"/>
          </a:xfrm>
        </p:grpSpPr>
        <p:sp>
          <p:nvSpPr>
            <p:cNvPr name="Freeform 32" id="32"/>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33" id="33"/>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34" id="34"/>
          <p:cNvGrpSpPr/>
          <p:nvPr/>
        </p:nvGrpSpPr>
        <p:grpSpPr>
          <a:xfrm rot="0">
            <a:off x="1733641" y="7952472"/>
            <a:ext cx="214514" cy="195597"/>
            <a:chOff x="0" y="0"/>
            <a:chExt cx="194693" cy="177523"/>
          </a:xfrm>
        </p:grpSpPr>
        <p:sp>
          <p:nvSpPr>
            <p:cNvPr name="Freeform 35" id="35"/>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36" id="36"/>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37" id="37"/>
          <p:cNvGrpSpPr/>
          <p:nvPr/>
        </p:nvGrpSpPr>
        <p:grpSpPr>
          <a:xfrm rot="0">
            <a:off x="1733641" y="8483225"/>
            <a:ext cx="214514" cy="195597"/>
            <a:chOff x="0" y="0"/>
            <a:chExt cx="194693" cy="177523"/>
          </a:xfrm>
        </p:grpSpPr>
        <p:sp>
          <p:nvSpPr>
            <p:cNvPr name="Freeform 38" id="38"/>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39" id="39"/>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40" id="40"/>
          <p:cNvGrpSpPr/>
          <p:nvPr/>
        </p:nvGrpSpPr>
        <p:grpSpPr>
          <a:xfrm rot="0">
            <a:off x="1733641" y="9013977"/>
            <a:ext cx="214514" cy="195597"/>
            <a:chOff x="0" y="0"/>
            <a:chExt cx="194693" cy="177523"/>
          </a:xfrm>
        </p:grpSpPr>
        <p:sp>
          <p:nvSpPr>
            <p:cNvPr name="Freeform 41" id="41"/>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42" id="42"/>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43" id="43"/>
          <p:cNvGrpSpPr/>
          <p:nvPr/>
        </p:nvGrpSpPr>
        <p:grpSpPr>
          <a:xfrm rot="0">
            <a:off x="8929486" y="4139404"/>
            <a:ext cx="214514" cy="195597"/>
            <a:chOff x="0" y="0"/>
            <a:chExt cx="194693" cy="177523"/>
          </a:xfrm>
        </p:grpSpPr>
        <p:sp>
          <p:nvSpPr>
            <p:cNvPr name="Freeform 44" id="44"/>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45" id="45"/>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46" id="46"/>
          <p:cNvGrpSpPr/>
          <p:nvPr/>
        </p:nvGrpSpPr>
        <p:grpSpPr>
          <a:xfrm rot="0">
            <a:off x="8929486" y="4670156"/>
            <a:ext cx="214514" cy="195597"/>
            <a:chOff x="0" y="0"/>
            <a:chExt cx="194693" cy="177523"/>
          </a:xfrm>
        </p:grpSpPr>
        <p:sp>
          <p:nvSpPr>
            <p:cNvPr name="Freeform 47" id="47"/>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48" id="48"/>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49" id="49"/>
          <p:cNvGrpSpPr/>
          <p:nvPr/>
        </p:nvGrpSpPr>
        <p:grpSpPr>
          <a:xfrm rot="0">
            <a:off x="8929486" y="5200909"/>
            <a:ext cx="214514" cy="195597"/>
            <a:chOff x="0" y="0"/>
            <a:chExt cx="194693" cy="177523"/>
          </a:xfrm>
        </p:grpSpPr>
        <p:sp>
          <p:nvSpPr>
            <p:cNvPr name="Freeform 50" id="50"/>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51" id="51"/>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52" id="52"/>
          <p:cNvGrpSpPr/>
          <p:nvPr/>
        </p:nvGrpSpPr>
        <p:grpSpPr>
          <a:xfrm rot="0">
            <a:off x="8929486" y="5731662"/>
            <a:ext cx="214514" cy="195597"/>
            <a:chOff x="0" y="0"/>
            <a:chExt cx="194693" cy="177523"/>
          </a:xfrm>
        </p:grpSpPr>
        <p:sp>
          <p:nvSpPr>
            <p:cNvPr name="Freeform 53" id="53"/>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54" id="54"/>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55" id="55"/>
          <p:cNvGrpSpPr/>
          <p:nvPr/>
        </p:nvGrpSpPr>
        <p:grpSpPr>
          <a:xfrm rot="0">
            <a:off x="8929486" y="6262415"/>
            <a:ext cx="214514" cy="195597"/>
            <a:chOff x="0" y="0"/>
            <a:chExt cx="194693" cy="177523"/>
          </a:xfrm>
        </p:grpSpPr>
        <p:sp>
          <p:nvSpPr>
            <p:cNvPr name="Freeform 56" id="56"/>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57" id="57"/>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58" id="58"/>
          <p:cNvGrpSpPr/>
          <p:nvPr/>
        </p:nvGrpSpPr>
        <p:grpSpPr>
          <a:xfrm rot="0">
            <a:off x="8929486" y="6793168"/>
            <a:ext cx="214514" cy="195597"/>
            <a:chOff x="0" y="0"/>
            <a:chExt cx="194693" cy="177523"/>
          </a:xfrm>
        </p:grpSpPr>
        <p:sp>
          <p:nvSpPr>
            <p:cNvPr name="Freeform 59" id="59"/>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60" id="60"/>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61" id="61"/>
          <p:cNvGrpSpPr/>
          <p:nvPr/>
        </p:nvGrpSpPr>
        <p:grpSpPr>
          <a:xfrm rot="0">
            <a:off x="8929486" y="7323921"/>
            <a:ext cx="214514" cy="195597"/>
            <a:chOff x="0" y="0"/>
            <a:chExt cx="194693" cy="177523"/>
          </a:xfrm>
        </p:grpSpPr>
        <p:sp>
          <p:nvSpPr>
            <p:cNvPr name="Freeform 62" id="62"/>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63" id="63"/>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grpSp>
        <p:nvGrpSpPr>
          <p:cNvPr name="Group 64" id="64"/>
          <p:cNvGrpSpPr/>
          <p:nvPr/>
        </p:nvGrpSpPr>
        <p:grpSpPr>
          <a:xfrm rot="0">
            <a:off x="8929486" y="7854673"/>
            <a:ext cx="214514" cy="195597"/>
            <a:chOff x="0" y="0"/>
            <a:chExt cx="194693" cy="177523"/>
          </a:xfrm>
        </p:grpSpPr>
        <p:sp>
          <p:nvSpPr>
            <p:cNvPr name="Freeform 65" id="65"/>
            <p:cNvSpPr/>
            <p:nvPr/>
          </p:nvSpPr>
          <p:spPr>
            <a:xfrm flipH="false" flipV="false" rot="0">
              <a:off x="0" y="0"/>
              <a:ext cx="194693" cy="177523"/>
            </a:xfrm>
            <a:custGeom>
              <a:avLst/>
              <a:gdLst/>
              <a:ahLst/>
              <a:cxnLst/>
              <a:rect r="r" b="b" t="t" l="l"/>
              <a:pathLst>
                <a:path h="177523" w="194693">
                  <a:moveTo>
                    <a:pt x="88762" y="0"/>
                  </a:moveTo>
                  <a:lnTo>
                    <a:pt x="105931" y="0"/>
                  </a:lnTo>
                  <a:cubicBezTo>
                    <a:pt x="129472" y="0"/>
                    <a:pt x="152049" y="9352"/>
                    <a:pt x="168695" y="25998"/>
                  </a:cubicBezTo>
                  <a:cubicBezTo>
                    <a:pt x="185341" y="42644"/>
                    <a:pt x="194693" y="65221"/>
                    <a:pt x="194693" y="88762"/>
                  </a:cubicBezTo>
                  <a:lnTo>
                    <a:pt x="194693" y="88762"/>
                  </a:lnTo>
                  <a:cubicBezTo>
                    <a:pt x="194693" y="112303"/>
                    <a:pt x="185341" y="134880"/>
                    <a:pt x="168695" y="151526"/>
                  </a:cubicBezTo>
                  <a:cubicBezTo>
                    <a:pt x="152049" y="168172"/>
                    <a:pt x="129472" y="177523"/>
                    <a:pt x="105931" y="177523"/>
                  </a:cubicBezTo>
                  <a:lnTo>
                    <a:pt x="88762" y="177523"/>
                  </a:lnTo>
                  <a:cubicBezTo>
                    <a:pt x="65221" y="177523"/>
                    <a:pt x="42644" y="168172"/>
                    <a:pt x="25998" y="151526"/>
                  </a:cubicBezTo>
                  <a:cubicBezTo>
                    <a:pt x="9352" y="134880"/>
                    <a:pt x="0" y="112303"/>
                    <a:pt x="0" y="88762"/>
                  </a:cubicBezTo>
                  <a:lnTo>
                    <a:pt x="0" y="88762"/>
                  </a:lnTo>
                  <a:cubicBezTo>
                    <a:pt x="0" y="65221"/>
                    <a:pt x="9352" y="42644"/>
                    <a:pt x="25998" y="25998"/>
                  </a:cubicBezTo>
                  <a:cubicBezTo>
                    <a:pt x="42644" y="9352"/>
                    <a:pt x="65221" y="0"/>
                    <a:pt x="88762" y="0"/>
                  </a:cubicBezTo>
                  <a:close/>
                </a:path>
              </a:pathLst>
            </a:custGeom>
            <a:solidFill>
              <a:srgbClr val="619AC4"/>
            </a:solidFill>
          </p:spPr>
        </p:sp>
        <p:sp>
          <p:nvSpPr>
            <p:cNvPr name="TextBox 66" id="66"/>
            <p:cNvSpPr txBox="true"/>
            <p:nvPr/>
          </p:nvSpPr>
          <p:spPr>
            <a:xfrm>
              <a:off x="0" y="0"/>
              <a:ext cx="194693" cy="177523"/>
            </a:xfrm>
            <a:prstGeom prst="rect">
              <a:avLst/>
            </a:prstGeom>
          </p:spPr>
          <p:txBody>
            <a:bodyPr anchor="ctr" rtlCol="false" tIns="48876" lIns="48876" bIns="48876" rIns="48876"/>
            <a:lstStyle/>
            <a:p>
              <a:pPr algn="ctr">
                <a:lnSpc>
                  <a:spcPts val="1847"/>
                </a:lnSpc>
              </a:pPr>
            </a:p>
          </p:txBody>
        </p:sp>
      </p:grpSp>
      <p:sp>
        <p:nvSpPr>
          <p:cNvPr name="TextBox 67" id="67"/>
          <p:cNvSpPr txBox="true"/>
          <p:nvPr/>
        </p:nvSpPr>
        <p:spPr>
          <a:xfrm rot="0">
            <a:off x="2188702" y="4216250"/>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Date (datetime)</a:t>
            </a:r>
          </a:p>
        </p:txBody>
      </p:sp>
      <p:sp>
        <p:nvSpPr>
          <p:cNvPr name="TextBox 68" id="68"/>
          <p:cNvSpPr txBox="true"/>
          <p:nvPr/>
        </p:nvSpPr>
        <p:spPr>
          <a:xfrm rot="0">
            <a:off x="2188702" y="4747003"/>
            <a:ext cx="4242690"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Maximum Temperature (tempmax)</a:t>
            </a:r>
          </a:p>
        </p:txBody>
      </p:sp>
      <p:sp>
        <p:nvSpPr>
          <p:cNvPr name="TextBox 69" id="69"/>
          <p:cNvSpPr txBox="true"/>
          <p:nvPr/>
        </p:nvSpPr>
        <p:spPr>
          <a:xfrm rot="0">
            <a:off x="2188702" y="5277756"/>
            <a:ext cx="4242690"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Minimum Temperature (tempmin)</a:t>
            </a:r>
          </a:p>
        </p:txBody>
      </p:sp>
      <p:sp>
        <p:nvSpPr>
          <p:cNvPr name="TextBox 70" id="70"/>
          <p:cNvSpPr txBox="true"/>
          <p:nvPr/>
        </p:nvSpPr>
        <p:spPr>
          <a:xfrm rot="0">
            <a:off x="2188702" y="5808508"/>
            <a:ext cx="3760487"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Average Temperature (temp)</a:t>
            </a:r>
          </a:p>
        </p:txBody>
      </p:sp>
      <p:sp>
        <p:nvSpPr>
          <p:cNvPr name="TextBox 71" id="71"/>
          <p:cNvSpPr txBox="true"/>
          <p:nvPr/>
        </p:nvSpPr>
        <p:spPr>
          <a:xfrm rot="0">
            <a:off x="2188702" y="6339261"/>
            <a:ext cx="3987498"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Feels Like Temperature (feelslike)</a:t>
            </a:r>
          </a:p>
        </p:txBody>
      </p:sp>
      <p:sp>
        <p:nvSpPr>
          <p:cNvPr name="TextBox 72" id="72"/>
          <p:cNvSpPr txBox="true"/>
          <p:nvPr/>
        </p:nvSpPr>
        <p:spPr>
          <a:xfrm rot="0">
            <a:off x="2188702" y="6870014"/>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Dew Point (dew)</a:t>
            </a:r>
          </a:p>
        </p:txBody>
      </p:sp>
      <p:sp>
        <p:nvSpPr>
          <p:cNvPr name="TextBox 73" id="73"/>
          <p:cNvSpPr txBox="true"/>
          <p:nvPr/>
        </p:nvSpPr>
        <p:spPr>
          <a:xfrm rot="0">
            <a:off x="2188702" y="7400767"/>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Humidity (humidity)</a:t>
            </a:r>
          </a:p>
        </p:txBody>
      </p:sp>
      <p:sp>
        <p:nvSpPr>
          <p:cNvPr name="TextBox 74" id="74"/>
          <p:cNvSpPr txBox="true"/>
          <p:nvPr/>
        </p:nvSpPr>
        <p:spPr>
          <a:xfrm rot="0">
            <a:off x="2188702" y="7931520"/>
            <a:ext cx="270109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Precipitation (precip)</a:t>
            </a:r>
          </a:p>
        </p:txBody>
      </p:sp>
      <p:sp>
        <p:nvSpPr>
          <p:cNvPr name="TextBox 75" id="75"/>
          <p:cNvSpPr txBox="true"/>
          <p:nvPr/>
        </p:nvSpPr>
        <p:spPr>
          <a:xfrm rot="0">
            <a:off x="2188702" y="8462273"/>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Snow (snow)</a:t>
            </a:r>
          </a:p>
        </p:txBody>
      </p:sp>
      <p:sp>
        <p:nvSpPr>
          <p:cNvPr name="TextBox 76" id="76"/>
          <p:cNvSpPr txBox="true"/>
          <p:nvPr/>
        </p:nvSpPr>
        <p:spPr>
          <a:xfrm rot="0">
            <a:off x="2188702" y="8993026"/>
            <a:ext cx="3287546"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Wind Speed (windspeed)</a:t>
            </a:r>
          </a:p>
        </p:txBody>
      </p:sp>
      <p:sp>
        <p:nvSpPr>
          <p:cNvPr name="TextBox 77" id="77"/>
          <p:cNvSpPr txBox="true"/>
          <p:nvPr/>
        </p:nvSpPr>
        <p:spPr>
          <a:xfrm rot="0">
            <a:off x="9382125" y="4118452"/>
            <a:ext cx="3249710"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Wind Direction (winddir)</a:t>
            </a:r>
          </a:p>
        </p:txBody>
      </p:sp>
      <p:sp>
        <p:nvSpPr>
          <p:cNvPr name="TextBox 78" id="78"/>
          <p:cNvSpPr txBox="true"/>
          <p:nvPr/>
        </p:nvSpPr>
        <p:spPr>
          <a:xfrm rot="0">
            <a:off x="9382125" y="4649204"/>
            <a:ext cx="4819875"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Sea Level Pressure (sealevelpressure)</a:t>
            </a:r>
          </a:p>
        </p:txBody>
      </p:sp>
      <p:sp>
        <p:nvSpPr>
          <p:cNvPr name="TextBox 79" id="79"/>
          <p:cNvSpPr txBox="true"/>
          <p:nvPr/>
        </p:nvSpPr>
        <p:spPr>
          <a:xfrm rot="0">
            <a:off x="9382125" y="5179957"/>
            <a:ext cx="3590228"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Cloud Cover (cloudcover)</a:t>
            </a:r>
          </a:p>
        </p:txBody>
      </p:sp>
      <p:sp>
        <p:nvSpPr>
          <p:cNvPr name="TextBox 80" id="80"/>
          <p:cNvSpPr txBox="true"/>
          <p:nvPr/>
        </p:nvSpPr>
        <p:spPr>
          <a:xfrm rot="0">
            <a:off x="9382125" y="5710710"/>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Visibility (visibility)</a:t>
            </a:r>
          </a:p>
        </p:txBody>
      </p:sp>
      <p:sp>
        <p:nvSpPr>
          <p:cNvPr name="TextBox 81" id="81"/>
          <p:cNvSpPr txBox="true"/>
          <p:nvPr/>
        </p:nvSpPr>
        <p:spPr>
          <a:xfrm rot="0">
            <a:off x="9382125" y="6241463"/>
            <a:ext cx="3590228"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Solar Radiation (solarradiation)</a:t>
            </a:r>
          </a:p>
        </p:txBody>
      </p:sp>
      <p:sp>
        <p:nvSpPr>
          <p:cNvPr name="TextBox 82" id="82"/>
          <p:cNvSpPr txBox="true"/>
          <p:nvPr/>
        </p:nvSpPr>
        <p:spPr>
          <a:xfrm rot="0">
            <a:off x="9382125" y="6772216"/>
            <a:ext cx="2133569"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UV Index (uvindex)</a:t>
            </a:r>
          </a:p>
        </p:txBody>
      </p:sp>
      <p:sp>
        <p:nvSpPr>
          <p:cNvPr name="TextBox 83" id="83"/>
          <p:cNvSpPr txBox="true"/>
          <p:nvPr/>
        </p:nvSpPr>
        <p:spPr>
          <a:xfrm rot="0">
            <a:off x="9382125" y="7302969"/>
            <a:ext cx="3041616"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Conditions (conditions)</a:t>
            </a:r>
          </a:p>
        </p:txBody>
      </p:sp>
      <p:sp>
        <p:nvSpPr>
          <p:cNvPr name="TextBox 84" id="84"/>
          <p:cNvSpPr txBox="true"/>
          <p:nvPr/>
        </p:nvSpPr>
        <p:spPr>
          <a:xfrm rot="0">
            <a:off x="9382125" y="7833721"/>
            <a:ext cx="2795687" cy="247026"/>
          </a:xfrm>
          <a:prstGeom prst="rect">
            <a:avLst/>
          </a:prstGeom>
        </p:spPr>
        <p:txBody>
          <a:bodyPr anchor="t" rtlCol="false" tIns="0" lIns="0" bIns="0" rIns="0">
            <a:spAutoFit/>
          </a:bodyPr>
          <a:lstStyle/>
          <a:p>
            <a:pPr algn="l" marL="0" indent="0" lvl="0">
              <a:lnSpc>
                <a:spcPts val="1811"/>
              </a:lnSpc>
            </a:pPr>
            <a:r>
              <a:rPr lang="en-US" sz="1692" spc="-15">
                <a:solidFill>
                  <a:srgbClr val="16213D"/>
                </a:solidFill>
                <a:latin typeface="Mulled Wine Season"/>
                <a:ea typeface="Mulled Wine Season"/>
                <a:cs typeface="Mulled Wine Season"/>
                <a:sym typeface="Mulled Wine Season"/>
              </a:rPr>
              <a:t>Description (description)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TextBox 5" id="5"/>
          <p:cNvSpPr txBox="true"/>
          <p:nvPr/>
        </p:nvSpPr>
        <p:spPr>
          <a:xfrm rot="0">
            <a:off x="4165979" y="4386231"/>
            <a:ext cx="10404933" cy="2620535"/>
          </a:xfrm>
          <a:prstGeom prst="rect">
            <a:avLst/>
          </a:prstGeom>
        </p:spPr>
        <p:txBody>
          <a:bodyPr anchor="t" rtlCol="false" tIns="0" lIns="0" bIns="0" rIns="0">
            <a:spAutoFit/>
          </a:bodyPr>
          <a:lstStyle/>
          <a:p>
            <a:pPr algn="ctr" marL="0" indent="0" lvl="0">
              <a:lnSpc>
                <a:spcPts val="10063"/>
              </a:lnSpc>
            </a:pPr>
            <a:r>
              <a:rPr lang="en-US" sz="10268" spc="-379">
                <a:solidFill>
                  <a:srgbClr val="000000"/>
                </a:solidFill>
                <a:latin typeface="Mulled Wine Season"/>
                <a:ea typeface="Mulled Wine Season"/>
                <a:cs typeface="Mulled Wine Season"/>
                <a:sym typeface="Mulled Wine Season"/>
              </a:rPr>
              <a:t>Implémentation du code</a:t>
            </a:r>
          </a:p>
        </p:txBody>
      </p:sp>
      <p:sp>
        <p:nvSpPr>
          <p:cNvPr name="Freeform 6" id="6"/>
          <p:cNvSpPr/>
          <p:nvPr/>
        </p:nvSpPr>
        <p:spPr>
          <a:xfrm flipH="false" flipV="false" rot="0">
            <a:off x="1446762" y="1820862"/>
            <a:ext cx="3322638" cy="3322638"/>
          </a:xfrm>
          <a:custGeom>
            <a:avLst/>
            <a:gdLst/>
            <a:ahLst/>
            <a:cxnLst/>
            <a:rect r="r" b="b" t="t" l="l"/>
            <a:pathLst>
              <a:path h="3322638" w="3322638">
                <a:moveTo>
                  <a:pt x="0" y="0"/>
                </a:moveTo>
                <a:lnTo>
                  <a:pt x="3322638" y="0"/>
                </a:lnTo>
                <a:lnTo>
                  <a:pt x="3322638" y="3322638"/>
                </a:lnTo>
                <a:lnTo>
                  <a:pt x="0" y="33226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972624">
            <a:off x="13246306" y="1733968"/>
            <a:ext cx="3162687" cy="3028273"/>
          </a:xfrm>
          <a:custGeom>
            <a:avLst/>
            <a:gdLst/>
            <a:ahLst/>
            <a:cxnLst/>
            <a:rect r="r" b="b" t="t" l="l"/>
            <a:pathLst>
              <a:path h="3028273" w="3162687">
                <a:moveTo>
                  <a:pt x="0" y="0"/>
                </a:moveTo>
                <a:lnTo>
                  <a:pt x="3162687" y="0"/>
                </a:lnTo>
                <a:lnTo>
                  <a:pt x="3162687" y="3028273"/>
                </a:lnTo>
                <a:lnTo>
                  <a:pt x="0" y="3028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5604">
            <a:off x="2102722" y="5696561"/>
            <a:ext cx="2830622" cy="2331403"/>
          </a:xfrm>
          <a:custGeom>
            <a:avLst/>
            <a:gdLst/>
            <a:ahLst/>
            <a:cxnLst/>
            <a:rect r="r" b="b" t="t" l="l"/>
            <a:pathLst>
              <a:path h="2331403" w="2830622">
                <a:moveTo>
                  <a:pt x="0" y="0"/>
                </a:moveTo>
                <a:lnTo>
                  <a:pt x="2830622" y="0"/>
                </a:lnTo>
                <a:lnTo>
                  <a:pt x="2830622" y="2331403"/>
                </a:lnTo>
                <a:lnTo>
                  <a:pt x="0" y="23314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288248">
            <a:off x="13502748" y="5717857"/>
            <a:ext cx="3198853" cy="1739376"/>
          </a:xfrm>
          <a:custGeom>
            <a:avLst/>
            <a:gdLst/>
            <a:ahLst/>
            <a:cxnLst/>
            <a:rect r="r" b="b" t="t" l="l"/>
            <a:pathLst>
              <a:path h="1739376" w="3198853">
                <a:moveTo>
                  <a:pt x="0" y="0"/>
                </a:moveTo>
                <a:lnTo>
                  <a:pt x="3198853" y="0"/>
                </a:lnTo>
                <a:lnTo>
                  <a:pt x="3198853" y="1739377"/>
                </a:lnTo>
                <a:lnTo>
                  <a:pt x="0" y="17393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4970131">
            <a:off x="9015672"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1" id="11"/>
          <p:cNvGrpSpPr/>
          <p:nvPr/>
        </p:nvGrpSpPr>
        <p:grpSpPr>
          <a:xfrm rot="0">
            <a:off x="15648678" y="8388377"/>
            <a:ext cx="1873449" cy="1159624"/>
            <a:chOff x="0" y="0"/>
            <a:chExt cx="2497933" cy="1546166"/>
          </a:xfrm>
        </p:grpSpPr>
        <p:grpSp>
          <p:nvGrpSpPr>
            <p:cNvPr name="Group 12" id="12"/>
            <p:cNvGrpSpPr/>
            <p:nvPr/>
          </p:nvGrpSpPr>
          <p:grpSpPr>
            <a:xfrm rot="0">
              <a:off x="0" y="0"/>
              <a:ext cx="2497933" cy="1546166"/>
              <a:chOff x="0" y="0"/>
              <a:chExt cx="881818" cy="545826"/>
            </a:xfrm>
          </p:grpSpPr>
          <p:sp>
            <p:nvSpPr>
              <p:cNvPr name="Freeform 13" id="13"/>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4" id="14"/>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5" id="15"/>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89638"/>
            <a:ext cx="16756254" cy="8758364"/>
            <a:chOff x="0" y="0"/>
            <a:chExt cx="1241204" cy="648768"/>
          </a:xfrm>
        </p:grpSpPr>
        <p:sp>
          <p:nvSpPr>
            <p:cNvPr name="Freeform 3" id="3"/>
            <p:cNvSpPr/>
            <p:nvPr/>
          </p:nvSpPr>
          <p:spPr>
            <a:xfrm flipH="false" flipV="false" rot="0">
              <a:off x="0" y="0"/>
              <a:ext cx="1241204" cy="648768"/>
            </a:xfrm>
            <a:custGeom>
              <a:avLst/>
              <a:gdLst/>
              <a:ahLst/>
              <a:cxnLst/>
              <a:rect r="r" b="b" t="t" l="l"/>
              <a:pathLst>
                <a:path h="648768" w="1241204">
                  <a:moveTo>
                    <a:pt x="43589" y="0"/>
                  </a:moveTo>
                  <a:lnTo>
                    <a:pt x="1197615" y="0"/>
                  </a:lnTo>
                  <a:cubicBezTo>
                    <a:pt x="1221688" y="0"/>
                    <a:pt x="1241204" y="19516"/>
                    <a:pt x="1241204" y="43589"/>
                  </a:cubicBezTo>
                  <a:lnTo>
                    <a:pt x="1241204" y="605178"/>
                  </a:lnTo>
                  <a:cubicBezTo>
                    <a:pt x="1241204" y="629252"/>
                    <a:pt x="1221688" y="648768"/>
                    <a:pt x="1197615" y="648768"/>
                  </a:cubicBezTo>
                  <a:lnTo>
                    <a:pt x="43589" y="648768"/>
                  </a:lnTo>
                  <a:cubicBezTo>
                    <a:pt x="19516" y="648768"/>
                    <a:pt x="0" y="629252"/>
                    <a:pt x="0" y="605178"/>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2118"/>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0">
            <a:off x="14966633" y="349323"/>
            <a:ext cx="2736834" cy="2736834"/>
          </a:xfrm>
          <a:custGeom>
            <a:avLst/>
            <a:gdLst/>
            <a:ahLst/>
            <a:cxnLst/>
            <a:rect r="r" b="b" t="t" l="l"/>
            <a:pathLst>
              <a:path h="2736834" w="2736834">
                <a:moveTo>
                  <a:pt x="0" y="0"/>
                </a:moveTo>
                <a:lnTo>
                  <a:pt x="2736834" y="0"/>
                </a:lnTo>
                <a:lnTo>
                  <a:pt x="2736834" y="2736834"/>
                </a:lnTo>
                <a:lnTo>
                  <a:pt x="0" y="2736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01281" y="8495622"/>
            <a:ext cx="867537" cy="613585"/>
          </a:xfrm>
          <a:custGeom>
            <a:avLst/>
            <a:gdLst/>
            <a:ahLst/>
            <a:cxnLst/>
            <a:rect r="r" b="b" t="t" l="l"/>
            <a:pathLst>
              <a:path h="613585" w="867537">
                <a:moveTo>
                  <a:pt x="0" y="0"/>
                </a:moveTo>
                <a:lnTo>
                  <a:pt x="867537" y="0"/>
                </a:lnTo>
                <a:lnTo>
                  <a:pt x="867537" y="613585"/>
                </a:lnTo>
                <a:lnTo>
                  <a:pt x="0" y="6135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5648678" y="8388377"/>
            <a:ext cx="1873449" cy="1159624"/>
            <a:chOff x="0" y="0"/>
            <a:chExt cx="881818" cy="545826"/>
          </a:xfrm>
        </p:grpSpPr>
        <p:sp>
          <p:nvSpPr>
            <p:cNvPr name="Freeform 9" id="9"/>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10" id="10"/>
            <p:cNvSpPr txBox="true"/>
            <p:nvPr/>
          </p:nvSpPr>
          <p:spPr>
            <a:xfrm>
              <a:off x="0" y="-133350"/>
              <a:ext cx="881818" cy="679176"/>
            </a:xfrm>
            <a:prstGeom prst="rect">
              <a:avLst/>
            </a:prstGeom>
          </p:spPr>
          <p:txBody>
            <a:bodyPr anchor="ctr" rtlCol="false" tIns="43895" lIns="43895" bIns="43895" rIns="43895"/>
            <a:lstStyle/>
            <a:p>
              <a:pPr algn="ctr">
                <a:lnSpc>
                  <a:spcPts val="9619"/>
                </a:lnSpc>
              </a:pPr>
            </a:p>
          </p:txBody>
        </p:sp>
      </p:grpSp>
      <p:sp>
        <p:nvSpPr>
          <p:cNvPr name="Freeform 11" id="11"/>
          <p:cNvSpPr/>
          <p:nvPr/>
        </p:nvSpPr>
        <p:spPr>
          <a:xfrm flipH="false" flipV="false" rot="0">
            <a:off x="16261662" y="8729609"/>
            <a:ext cx="674648" cy="477160"/>
          </a:xfrm>
          <a:custGeom>
            <a:avLst/>
            <a:gdLst/>
            <a:ahLst/>
            <a:cxnLst/>
            <a:rect r="r" b="b" t="t" l="l"/>
            <a:pathLst>
              <a:path h="477160" w="674648">
                <a:moveTo>
                  <a:pt x="0" y="0"/>
                </a:moveTo>
                <a:lnTo>
                  <a:pt x="674648" y="0"/>
                </a:lnTo>
                <a:lnTo>
                  <a:pt x="674648" y="477160"/>
                </a:lnTo>
                <a:lnTo>
                  <a:pt x="0" y="4771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164854" y="2908973"/>
            <a:ext cx="11616389" cy="6059216"/>
          </a:xfrm>
          <a:custGeom>
            <a:avLst/>
            <a:gdLst/>
            <a:ahLst/>
            <a:cxnLst/>
            <a:rect r="r" b="b" t="t" l="l"/>
            <a:pathLst>
              <a:path h="6059216" w="11616389">
                <a:moveTo>
                  <a:pt x="0" y="0"/>
                </a:moveTo>
                <a:lnTo>
                  <a:pt x="11616389" y="0"/>
                </a:lnTo>
                <a:lnTo>
                  <a:pt x="11616389" y="6059216"/>
                </a:lnTo>
                <a:lnTo>
                  <a:pt x="0" y="6059216"/>
                </a:lnTo>
                <a:lnTo>
                  <a:pt x="0" y="0"/>
                </a:lnTo>
                <a:close/>
              </a:path>
            </a:pathLst>
          </a:custGeom>
          <a:blipFill>
            <a:blip r:embed="rId8"/>
            <a:stretch>
              <a:fillRect l="0" t="0" r="-2026" b="0"/>
            </a:stretch>
          </a:blipFill>
        </p:spPr>
      </p:sp>
      <p:sp>
        <p:nvSpPr>
          <p:cNvPr name="TextBox 13" id="13"/>
          <p:cNvSpPr txBox="true"/>
          <p:nvPr/>
        </p:nvSpPr>
        <p:spPr>
          <a:xfrm rot="0">
            <a:off x="1276025" y="2123004"/>
            <a:ext cx="15059025" cy="517435"/>
          </a:xfrm>
          <a:prstGeom prst="rect">
            <a:avLst/>
          </a:prstGeom>
        </p:spPr>
        <p:txBody>
          <a:bodyPr anchor="t" rtlCol="false" tIns="0" lIns="0" bIns="0" rIns="0">
            <a:spAutoFit/>
          </a:bodyPr>
          <a:lstStyle/>
          <a:p>
            <a:pPr algn="l" marL="0" indent="0" lvl="0">
              <a:lnSpc>
                <a:spcPts val="3903"/>
              </a:lnSpc>
            </a:pPr>
            <a:r>
              <a:rPr lang="en-US" sz="3648" spc="-32">
                <a:solidFill>
                  <a:srgbClr val="619AC4"/>
                </a:solidFill>
                <a:latin typeface="Mulled Wine Season"/>
                <a:ea typeface="Mulled Wine Season"/>
                <a:cs typeface="Mulled Wine Season"/>
                <a:sym typeface="Mulled Wine Season"/>
              </a:rPr>
              <a:t>Importation des bibliothèques et chargement des données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DCBE4"/>
        </a:solidFill>
      </p:bgPr>
    </p:bg>
    <p:spTree>
      <p:nvGrpSpPr>
        <p:cNvPr id="1" name=""/>
        <p:cNvGrpSpPr/>
        <p:nvPr/>
      </p:nvGrpSpPr>
      <p:grpSpPr>
        <a:xfrm>
          <a:off x="0" y="0"/>
          <a:ext cx="0" cy="0"/>
          <a:chOff x="0" y="0"/>
          <a:chExt cx="0" cy="0"/>
        </a:xfrm>
      </p:grpSpPr>
      <p:grpSp>
        <p:nvGrpSpPr>
          <p:cNvPr name="Group 2" id="2"/>
          <p:cNvGrpSpPr/>
          <p:nvPr/>
        </p:nvGrpSpPr>
        <p:grpSpPr>
          <a:xfrm rot="0">
            <a:off x="765873" y="738998"/>
            <a:ext cx="16756254" cy="8809003"/>
            <a:chOff x="0" y="0"/>
            <a:chExt cx="1241204" cy="652519"/>
          </a:xfrm>
        </p:grpSpPr>
        <p:sp>
          <p:nvSpPr>
            <p:cNvPr name="Freeform 3" id="3"/>
            <p:cNvSpPr/>
            <p:nvPr/>
          </p:nvSpPr>
          <p:spPr>
            <a:xfrm flipH="false" flipV="false" rot="0">
              <a:off x="0" y="0"/>
              <a:ext cx="1241204" cy="652519"/>
            </a:xfrm>
            <a:custGeom>
              <a:avLst/>
              <a:gdLst/>
              <a:ahLst/>
              <a:cxnLst/>
              <a:rect r="r" b="b" t="t" l="l"/>
              <a:pathLst>
                <a:path h="652519" w="1241204">
                  <a:moveTo>
                    <a:pt x="43589" y="0"/>
                  </a:moveTo>
                  <a:lnTo>
                    <a:pt x="1197615" y="0"/>
                  </a:lnTo>
                  <a:cubicBezTo>
                    <a:pt x="1221688" y="0"/>
                    <a:pt x="1241204" y="19516"/>
                    <a:pt x="1241204" y="43589"/>
                  </a:cubicBezTo>
                  <a:lnTo>
                    <a:pt x="1241204" y="608929"/>
                  </a:lnTo>
                  <a:cubicBezTo>
                    <a:pt x="1241204" y="633003"/>
                    <a:pt x="1221688" y="652519"/>
                    <a:pt x="1197615" y="652519"/>
                  </a:cubicBezTo>
                  <a:lnTo>
                    <a:pt x="43589" y="652519"/>
                  </a:lnTo>
                  <a:cubicBezTo>
                    <a:pt x="19516" y="652519"/>
                    <a:pt x="0" y="633003"/>
                    <a:pt x="0" y="608929"/>
                  </a:cubicBezTo>
                  <a:lnTo>
                    <a:pt x="0" y="43589"/>
                  </a:lnTo>
                  <a:cubicBezTo>
                    <a:pt x="0" y="19516"/>
                    <a:pt x="19516" y="0"/>
                    <a:pt x="43589" y="0"/>
                  </a:cubicBezTo>
                  <a:close/>
                </a:path>
              </a:pathLst>
            </a:custGeom>
            <a:solidFill>
              <a:srgbClr val="FFFFFF"/>
            </a:solidFill>
            <a:ln w="66675" cap="rnd">
              <a:solidFill>
                <a:srgbClr val="619AC4"/>
              </a:solidFill>
              <a:prstDash val="solid"/>
              <a:round/>
            </a:ln>
          </p:spPr>
        </p:sp>
        <p:sp>
          <p:nvSpPr>
            <p:cNvPr name="TextBox 4" id="4"/>
            <p:cNvSpPr txBox="true"/>
            <p:nvPr/>
          </p:nvSpPr>
          <p:spPr>
            <a:xfrm>
              <a:off x="0" y="-133350"/>
              <a:ext cx="1241204" cy="785869"/>
            </a:xfrm>
            <a:prstGeom prst="rect">
              <a:avLst/>
            </a:prstGeom>
          </p:spPr>
          <p:txBody>
            <a:bodyPr anchor="ctr" rtlCol="false" tIns="56444" lIns="56444" bIns="56444" rIns="56444"/>
            <a:lstStyle/>
            <a:p>
              <a:pPr algn="ctr">
                <a:lnSpc>
                  <a:spcPts val="9619"/>
                </a:lnSpc>
              </a:pPr>
            </a:p>
          </p:txBody>
        </p:sp>
      </p:grpSp>
      <p:sp>
        <p:nvSpPr>
          <p:cNvPr name="Freeform 5" id="5"/>
          <p:cNvSpPr/>
          <p:nvPr/>
        </p:nvSpPr>
        <p:spPr>
          <a:xfrm flipH="false" flipV="false" rot="4970131">
            <a:off x="2036526" y="1092714"/>
            <a:ext cx="256656" cy="885022"/>
          </a:xfrm>
          <a:custGeom>
            <a:avLst/>
            <a:gdLst/>
            <a:ahLst/>
            <a:cxnLst/>
            <a:rect r="r" b="b" t="t" l="l"/>
            <a:pathLst>
              <a:path h="885022" w="256656">
                <a:moveTo>
                  <a:pt x="0" y="0"/>
                </a:moveTo>
                <a:lnTo>
                  <a:pt x="256656" y="0"/>
                </a:lnTo>
                <a:lnTo>
                  <a:pt x="256656" y="885022"/>
                </a:lnTo>
                <a:lnTo>
                  <a:pt x="0" y="8850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648678" y="8388377"/>
            <a:ext cx="1873449" cy="1159624"/>
            <a:chOff x="0" y="0"/>
            <a:chExt cx="2497933" cy="1546166"/>
          </a:xfrm>
        </p:grpSpPr>
        <p:grpSp>
          <p:nvGrpSpPr>
            <p:cNvPr name="Group 7" id="7"/>
            <p:cNvGrpSpPr/>
            <p:nvPr/>
          </p:nvGrpSpPr>
          <p:grpSpPr>
            <a:xfrm rot="0">
              <a:off x="0" y="0"/>
              <a:ext cx="2497933" cy="1546166"/>
              <a:chOff x="0" y="0"/>
              <a:chExt cx="881818" cy="545826"/>
            </a:xfrm>
          </p:grpSpPr>
          <p:sp>
            <p:nvSpPr>
              <p:cNvPr name="Freeform 8" id="8"/>
              <p:cNvSpPr/>
              <p:nvPr/>
            </p:nvSpPr>
            <p:spPr>
              <a:xfrm flipH="false" flipV="false" rot="0">
                <a:off x="0" y="0"/>
                <a:ext cx="881818" cy="545826"/>
              </a:xfrm>
              <a:custGeom>
                <a:avLst/>
                <a:gdLst/>
                <a:ahLst/>
                <a:cxnLst/>
                <a:rect r="r" b="b" t="t" l="l"/>
                <a:pathLst>
                  <a:path h="545826" w="881818">
                    <a:moveTo>
                      <a:pt x="272913" y="0"/>
                    </a:moveTo>
                    <a:lnTo>
                      <a:pt x="608905" y="0"/>
                    </a:lnTo>
                    <a:cubicBezTo>
                      <a:pt x="759630" y="0"/>
                      <a:pt x="881818" y="122187"/>
                      <a:pt x="881818" y="272913"/>
                    </a:cubicBezTo>
                    <a:lnTo>
                      <a:pt x="881818" y="272913"/>
                    </a:lnTo>
                    <a:cubicBezTo>
                      <a:pt x="881818" y="345294"/>
                      <a:pt x="853064" y="414710"/>
                      <a:pt x="801883" y="465892"/>
                    </a:cubicBezTo>
                    <a:cubicBezTo>
                      <a:pt x="750702" y="517073"/>
                      <a:pt x="681286" y="545826"/>
                      <a:pt x="608905" y="545826"/>
                    </a:cubicBezTo>
                    <a:lnTo>
                      <a:pt x="272913" y="545826"/>
                    </a:lnTo>
                    <a:cubicBezTo>
                      <a:pt x="122187" y="545826"/>
                      <a:pt x="0" y="423639"/>
                      <a:pt x="0" y="272913"/>
                    </a:cubicBezTo>
                    <a:lnTo>
                      <a:pt x="0" y="272913"/>
                    </a:lnTo>
                    <a:cubicBezTo>
                      <a:pt x="0" y="122187"/>
                      <a:pt x="122187" y="0"/>
                      <a:pt x="272913" y="0"/>
                    </a:cubicBezTo>
                    <a:close/>
                  </a:path>
                </a:pathLst>
              </a:custGeom>
              <a:solidFill>
                <a:srgbClr val="619AC4"/>
              </a:solidFill>
              <a:ln w="66675" cap="rnd">
                <a:solidFill>
                  <a:srgbClr val="619AC4"/>
                </a:solidFill>
                <a:prstDash val="solid"/>
                <a:round/>
              </a:ln>
            </p:spPr>
          </p:sp>
          <p:sp>
            <p:nvSpPr>
              <p:cNvPr name="TextBox 9" id="9"/>
              <p:cNvSpPr txBox="true"/>
              <p:nvPr/>
            </p:nvSpPr>
            <p:spPr>
              <a:xfrm>
                <a:off x="0" y="-133350"/>
                <a:ext cx="881818" cy="679176"/>
              </a:xfrm>
              <a:prstGeom prst="rect">
                <a:avLst/>
              </a:prstGeom>
            </p:spPr>
            <p:txBody>
              <a:bodyPr anchor="ctr" rtlCol="false" tIns="56444" lIns="56444" bIns="56444" rIns="56444"/>
              <a:lstStyle/>
              <a:p>
                <a:pPr algn="ctr">
                  <a:lnSpc>
                    <a:spcPts val="9619"/>
                  </a:lnSpc>
                </a:pPr>
              </a:p>
            </p:txBody>
          </p:sp>
        </p:grpSp>
        <p:sp>
          <p:nvSpPr>
            <p:cNvPr name="Freeform 10" id="10"/>
            <p:cNvSpPr/>
            <p:nvPr/>
          </p:nvSpPr>
          <p:spPr>
            <a:xfrm flipH="false" flipV="false" rot="0">
              <a:off x="817313" y="454976"/>
              <a:ext cx="899530" cy="636213"/>
            </a:xfrm>
            <a:custGeom>
              <a:avLst/>
              <a:gdLst/>
              <a:ahLst/>
              <a:cxnLst/>
              <a:rect r="r" b="b" t="t" l="l"/>
              <a:pathLst>
                <a:path h="636213" w="899530">
                  <a:moveTo>
                    <a:pt x="0" y="0"/>
                  </a:moveTo>
                  <a:lnTo>
                    <a:pt x="899530" y="0"/>
                  </a:lnTo>
                  <a:lnTo>
                    <a:pt x="899530" y="636214"/>
                  </a:lnTo>
                  <a:lnTo>
                    <a:pt x="0" y="636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1709793" y="2123004"/>
            <a:ext cx="15266892" cy="517462"/>
          </a:xfrm>
          <a:prstGeom prst="rect">
            <a:avLst/>
          </a:prstGeom>
        </p:spPr>
        <p:txBody>
          <a:bodyPr anchor="t" rtlCol="false" tIns="0" lIns="0" bIns="0" rIns="0">
            <a:spAutoFit/>
          </a:bodyPr>
          <a:lstStyle/>
          <a:p>
            <a:pPr algn="l" marL="0" indent="0" lvl="0">
              <a:lnSpc>
                <a:spcPts val="3905"/>
              </a:lnSpc>
            </a:pPr>
            <a:r>
              <a:rPr lang="en-US" sz="3650" spc="-32">
                <a:solidFill>
                  <a:srgbClr val="619AC4"/>
                </a:solidFill>
                <a:latin typeface="Mulled Wine Season"/>
                <a:ea typeface="Mulled Wine Season"/>
                <a:cs typeface="Mulled Wine Season"/>
                <a:sym typeface="Mulled Wine Season"/>
              </a:rPr>
              <a:t>Préparation et nettoyage des données</a:t>
            </a:r>
          </a:p>
        </p:txBody>
      </p:sp>
      <p:sp>
        <p:nvSpPr>
          <p:cNvPr name="Freeform 12" id="12"/>
          <p:cNvSpPr/>
          <p:nvPr/>
        </p:nvSpPr>
        <p:spPr>
          <a:xfrm flipH="false" flipV="false" rot="0">
            <a:off x="14134377" y="405958"/>
            <a:ext cx="4153623" cy="2258533"/>
          </a:xfrm>
          <a:custGeom>
            <a:avLst/>
            <a:gdLst/>
            <a:ahLst/>
            <a:cxnLst/>
            <a:rect r="r" b="b" t="t" l="l"/>
            <a:pathLst>
              <a:path h="2258533" w="4153623">
                <a:moveTo>
                  <a:pt x="0" y="0"/>
                </a:moveTo>
                <a:lnTo>
                  <a:pt x="4153623" y="0"/>
                </a:lnTo>
                <a:lnTo>
                  <a:pt x="4153623" y="2258533"/>
                </a:lnTo>
                <a:lnTo>
                  <a:pt x="0" y="225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164854" y="3968444"/>
            <a:ext cx="12246998" cy="4715094"/>
          </a:xfrm>
          <a:custGeom>
            <a:avLst/>
            <a:gdLst/>
            <a:ahLst/>
            <a:cxnLst/>
            <a:rect r="r" b="b" t="t" l="l"/>
            <a:pathLst>
              <a:path h="4715094" w="12246998">
                <a:moveTo>
                  <a:pt x="0" y="0"/>
                </a:moveTo>
                <a:lnTo>
                  <a:pt x="12246998" y="0"/>
                </a:lnTo>
                <a:lnTo>
                  <a:pt x="12246998" y="4715094"/>
                </a:lnTo>
                <a:lnTo>
                  <a:pt x="0" y="4715094"/>
                </a:lnTo>
                <a:lnTo>
                  <a:pt x="0" y="0"/>
                </a:lnTo>
                <a:close/>
              </a:path>
            </a:pathLst>
          </a:custGeom>
          <a:blipFill>
            <a:blip r:embed="rId8"/>
            <a:stretch>
              <a:fillRect l="0" t="0" r="0" b="0"/>
            </a:stretch>
          </a:blipFill>
        </p:spPr>
      </p:sp>
      <p:sp>
        <p:nvSpPr>
          <p:cNvPr name="TextBox 14" id="14"/>
          <p:cNvSpPr txBox="true"/>
          <p:nvPr/>
        </p:nvSpPr>
        <p:spPr>
          <a:xfrm rot="0">
            <a:off x="0" y="2926215"/>
            <a:ext cx="10341525" cy="688974"/>
          </a:xfrm>
          <a:prstGeom prst="rect">
            <a:avLst/>
          </a:prstGeom>
        </p:spPr>
        <p:txBody>
          <a:bodyPr anchor="t" rtlCol="false" tIns="0" lIns="0" bIns="0" rIns="0">
            <a:spAutoFit/>
          </a:bodyPr>
          <a:lstStyle/>
          <a:p>
            <a:pPr algn="ctr">
              <a:lnSpc>
                <a:spcPts val="5600"/>
              </a:lnSpc>
            </a:pPr>
            <a:r>
              <a:rPr lang="en-US" sz="4000">
                <a:solidFill>
                  <a:srgbClr val="16213D"/>
                </a:solidFill>
                <a:latin typeface="Gagalin"/>
                <a:ea typeface="Gagalin"/>
                <a:cs typeface="Gagalin"/>
                <a:sym typeface="Gagalin"/>
              </a:rPr>
              <a:t>Préparation des données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DAGaso8tgsA</dc:identifier>
  <dcterms:modified xsi:type="dcterms:W3CDTF">2011-08-01T06:04:30Z</dcterms:modified>
  <cp:revision>1</cp:revision>
  <dc:title>Weather Forecast Symbols Presentation Blue and White Simple Style</dc:title>
</cp:coreProperties>
</file>